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399" r:id="rId2"/>
    <p:sldId id="453" r:id="rId3"/>
    <p:sldId id="451" r:id="rId4"/>
    <p:sldId id="449" r:id="rId5"/>
    <p:sldId id="446" r:id="rId6"/>
    <p:sldId id="438" r:id="rId7"/>
    <p:sldId id="439" r:id="rId8"/>
    <p:sldId id="450" r:id="rId9"/>
    <p:sldId id="452" r:id="rId10"/>
    <p:sldId id="454" r:id="rId11"/>
  </p:sldIdLst>
  <p:sldSz cx="12192000" cy="6858000"/>
  <p:notesSz cx="16256000" cy="9144000"/>
  <p:embeddedFontLst>
    <p:embeddedFont>
      <p:font typeface="Nunito Sans" pitchFamily="2" charset="77"/>
      <p:regular r:id="rId13"/>
      <p:bold r:id="rId14"/>
      <p:italic r:id="rId15"/>
      <p:boldItalic r:id="rId16"/>
    </p:embeddedFont>
    <p:embeddedFont>
      <p:font typeface="Nunito Sans Black" pitchFamily="2" charset="77"/>
      <p:bold r:id="rId17"/>
      <p:italic r:id="rId18"/>
      <p:boldItalic r:id="rId19"/>
    </p:embeddedFont>
    <p:embeddedFont>
      <p:font typeface="Nunito Sans ExtraBold" pitchFamily="2" charset="77"/>
      <p:bold r:id="rId20"/>
      <p:italic r:id="rId21"/>
      <p:boldItalic r:id="rId22"/>
    </p:embeddedFont>
    <p:embeddedFont>
      <p:font typeface="NunitoSans-Black" pitchFamily="2" charset="77"/>
      <p:bold r:id="rId23"/>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24A5"/>
    <a:srgbClr val="303FDC"/>
    <a:srgbClr val="7414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CF127-0ED7-401C-B55E-B0FE5BFB082E}" v="9" dt="2022-11-08T22:14:27.2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autoAdjust="0"/>
    <p:restoredTop sz="94674"/>
  </p:normalViewPr>
  <p:slideViewPr>
    <p:cSldViewPr snapToGrid="0">
      <p:cViewPr varScale="1">
        <p:scale>
          <a:sx n="124" d="100"/>
          <a:sy n="124" d="100"/>
        </p:scale>
        <p:origin x="536" y="168"/>
      </p:cViewPr>
      <p:guideLst>
        <p:guide orient="horz" pos="2160"/>
        <p:guide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n-GB" dirty="0"/>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255396BA-BA0B-E646-B112-BDB6D130FD61}" type="datetimeFigureOut">
              <a:rPr lang="en-GB" smtClean="0"/>
              <a:pPr/>
              <a:t>14/11/2022</a:t>
            </a:fld>
            <a:endParaRPr lang="en-GB" dirty="0"/>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n-GB" dirty="0"/>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DC81CCE8-8669-844C-8A1E-83EDDE9464AC}" type="slidenum">
              <a:rPr lang="en-GB" smtClean="0"/>
              <a:pPr/>
              <a:t>‹#›</a:t>
            </a:fld>
            <a:endParaRPr lang="en-GB" dirty="0"/>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Rob</a:t>
            </a:r>
          </a:p>
        </p:txBody>
      </p:sp>
      <p:sp>
        <p:nvSpPr>
          <p:cNvPr id="4" name="Slide Number Placeholder 3"/>
          <p:cNvSpPr>
            <a:spLocks noGrp="1"/>
          </p:cNvSpPr>
          <p:nvPr>
            <p:ph type="sldNum" sz="quarter" idx="10"/>
          </p:nvPr>
        </p:nvSpPr>
        <p:spPr/>
        <p:txBody>
          <a:bodyPr/>
          <a:lstStyle/>
          <a:p>
            <a:fld id="{DC81CCE8-8669-844C-8A1E-83EDDE9464AC}" type="slidenum">
              <a:rPr lang="en-GB" smtClean="0"/>
              <a:pPr/>
              <a:t>3</a:t>
            </a:fld>
            <a:endParaRPr lang="en-GB"/>
          </a:p>
        </p:txBody>
      </p:sp>
    </p:spTree>
    <p:extLst>
      <p:ext uri="{BB962C8B-B14F-4D97-AF65-F5344CB8AC3E}">
        <p14:creationId xmlns:p14="http://schemas.microsoft.com/office/powerpoint/2010/main" val="245895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Rob</a:t>
            </a:r>
          </a:p>
        </p:txBody>
      </p:sp>
      <p:sp>
        <p:nvSpPr>
          <p:cNvPr id="4" name="Slide Number Placeholder 3"/>
          <p:cNvSpPr>
            <a:spLocks noGrp="1"/>
          </p:cNvSpPr>
          <p:nvPr>
            <p:ph type="sldNum" sz="quarter" idx="10"/>
          </p:nvPr>
        </p:nvSpPr>
        <p:spPr/>
        <p:txBody>
          <a:bodyPr/>
          <a:lstStyle/>
          <a:p>
            <a:fld id="{DC81CCE8-8669-844C-8A1E-83EDDE9464AC}" type="slidenum">
              <a:rPr lang="en-GB" smtClean="0"/>
              <a:pPr/>
              <a:t>4</a:t>
            </a:fld>
            <a:endParaRPr lang="en-GB"/>
          </a:p>
        </p:txBody>
      </p:sp>
    </p:spTree>
    <p:extLst>
      <p:ext uri="{BB962C8B-B14F-4D97-AF65-F5344CB8AC3E}">
        <p14:creationId xmlns:p14="http://schemas.microsoft.com/office/powerpoint/2010/main" val="373213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Rob</a:t>
            </a:r>
          </a:p>
        </p:txBody>
      </p:sp>
      <p:sp>
        <p:nvSpPr>
          <p:cNvPr id="4" name="Slide Number Placeholder 3"/>
          <p:cNvSpPr>
            <a:spLocks noGrp="1"/>
          </p:cNvSpPr>
          <p:nvPr>
            <p:ph type="sldNum" sz="quarter" idx="10"/>
          </p:nvPr>
        </p:nvSpPr>
        <p:spPr/>
        <p:txBody>
          <a:bodyPr/>
          <a:lstStyle/>
          <a:p>
            <a:fld id="{DC81CCE8-8669-844C-8A1E-83EDDE9464AC}" type="slidenum">
              <a:rPr lang="en-GB" smtClean="0"/>
              <a:pPr/>
              <a:t>5</a:t>
            </a:fld>
            <a:endParaRPr lang="en-GB"/>
          </a:p>
        </p:txBody>
      </p:sp>
    </p:spTree>
    <p:extLst>
      <p:ext uri="{BB962C8B-B14F-4D97-AF65-F5344CB8AC3E}">
        <p14:creationId xmlns:p14="http://schemas.microsoft.com/office/powerpoint/2010/main" val="173689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6</a:t>
            </a:fld>
            <a:endParaRPr lang="en-GB"/>
          </a:p>
        </p:txBody>
      </p:sp>
    </p:spTree>
    <p:extLst>
      <p:ext uri="{BB962C8B-B14F-4D97-AF65-F5344CB8AC3E}">
        <p14:creationId xmlns:p14="http://schemas.microsoft.com/office/powerpoint/2010/main" val="3532717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dirty="0"/>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dirty="0"/>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dirty="0"/>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rgbClr val="FFFFFF"/>
                </a:solidFill>
                <a:latin typeface="Nunito Sans Black" charset="0"/>
                <a:ea typeface="Nunito Sans Black" charset="0"/>
                <a:cs typeface="Nunito Sans Black" charset="0"/>
              </a:rPr>
              <a:t>Do </a:t>
            </a:r>
            <a:r>
              <a:rPr sz="1350" b="0" i="0" spc="0" dirty="0">
                <a:solidFill>
                  <a:srgbClr val="FFFFFF"/>
                </a:solidFill>
                <a:latin typeface="Nunito Sans Black" charset="0"/>
                <a:ea typeface="Nunito Sans Black" charset="0"/>
                <a:cs typeface="Nunito Sans Black" charset="0"/>
              </a:rPr>
              <a:t>more. </a:t>
            </a:r>
            <a:r>
              <a:rPr sz="1350" b="0" i="0" dirty="0">
                <a:solidFill>
                  <a:srgbClr val="FFFFFF"/>
                </a:solidFill>
                <a:latin typeface="Nunito Sans Black" charset="0"/>
                <a:ea typeface="Nunito Sans Black" charset="0"/>
                <a:cs typeface="Nunito Sans Black" charset="0"/>
              </a:rPr>
              <a:t>Share </a:t>
            </a:r>
            <a:r>
              <a:rPr sz="1350" b="0" i="0" spc="0" dirty="0">
                <a:solidFill>
                  <a:srgbClr val="FFFFFF"/>
                </a:solidFill>
                <a:latin typeface="Nunito Sans Black" charset="0"/>
                <a:ea typeface="Nunito Sans Black" charset="0"/>
                <a:cs typeface="Nunito Sans Black" charset="0"/>
              </a:rPr>
              <a:t>more. </a:t>
            </a:r>
            <a:r>
              <a:rPr sz="1350" b="0" i="0" spc="-34" dirty="0">
                <a:solidFill>
                  <a:srgbClr val="FFFFFF"/>
                </a:solidFill>
                <a:latin typeface="Nunito Sans Black" charset="0"/>
                <a:ea typeface="Nunito Sans Black" charset="0"/>
                <a:cs typeface="Nunito Sans Black" charset="0"/>
              </a:rPr>
              <a:t>Be</a:t>
            </a:r>
            <a:r>
              <a:rPr sz="1350" b="0" i="0" spc="-11" dirty="0">
                <a:solidFill>
                  <a:srgbClr val="FFFFFF"/>
                </a:solidFill>
                <a:latin typeface="Nunito Sans Black" charset="0"/>
                <a:ea typeface="Nunito Sans Black" charset="0"/>
                <a:cs typeface="Nunito Sans Black" charset="0"/>
              </a:rPr>
              <a:t> </a:t>
            </a:r>
            <a:r>
              <a:rPr sz="1350" b="0" i="0" spc="0" dirty="0">
                <a:solidFill>
                  <a:srgbClr val="FFFFFF"/>
                </a:solidFill>
                <a:latin typeface="Nunito Sans Black" charset="0"/>
                <a:ea typeface="Nunito Sans Black" charset="0"/>
                <a:cs typeface="Nunito Sans Black" charset="0"/>
              </a:rPr>
              <a:t>more.</a:t>
            </a:r>
            <a:endParaRPr sz="1350" b="0" i="0" dirty="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rgbClr val="FFFFFF"/>
                </a:solidFill>
                <a:latin typeface="Nunito Sans Black" charset="0"/>
                <a:ea typeface="Nunito Sans Black" charset="0"/>
                <a:cs typeface="Nunito Sans Black" charset="0"/>
              </a:rPr>
              <a:t>Do </a:t>
            </a:r>
            <a:r>
              <a:rPr sz="1350" b="0" i="0" spc="0" dirty="0">
                <a:solidFill>
                  <a:srgbClr val="FFFFFF"/>
                </a:solidFill>
                <a:latin typeface="Nunito Sans Black" charset="0"/>
                <a:ea typeface="Nunito Sans Black" charset="0"/>
                <a:cs typeface="Nunito Sans Black" charset="0"/>
              </a:rPr>
              <a:t>more. </a:t>
            </a:r>
            <a:r>
              <a:rPr sz="1350" b="0" i="0" dirty="0">
                <a:solidFill>
                  <a:srgbClr val="FFFFFF"/>
                </a:solidFill>
                <a:latin typeface="Nunito Sans Black" charset="0"/>
                <a:ea typeface="Nunito Sans Black" charset="0"/>
                <a:cs typeface="Nunito Sans Black" charset="0"/>
              </a:rPr>
              <a:t>Share </a:t>
            </a:r>
            <a:r>
              <a:rPr sz="1350" b="0" i="0" spc="0" dirty="0">
                <a:solidFill>
                  <a:srgbClr val="FFFFFF"/>
                </a:solidFill>
                <a:latin typeface="Nunito Sans Black" charset="0"/>
                <a:ea typeface="Nunito Sans Black" charset="0"/>
                <a:cs typeface="Nunito Sans Black" charset="0"/>
              </a:rPr>
              <a:t>more. </a:t>
            </a:r>
            <a:r>
              <a:rPr sz="1350" b="0" i="0" spc="-34" dirty="0">
                <a:solidFill>
                  <a:srgbClr val="FFFFFF"/>
                </a:solidFill>
                <a:latin typeface="Nunito Sans Black" charset="0"/>
                <a:ea typeface="Nunito Sans Black" charset="0"/>
                <a:cs typeface="Nunito Sans Black" charset="0"/>
              </a:rPr>
              <a:t>Be</a:t>
            </a:r>
            <a:r>
              <a:rPr sz="1350" b="0" i="0" spc="-11" dirty="0">
                <a:solidFill>
                  <a:srgbClr val="FFFFFF"/>
                </a:solidFill>
                <a:latin typeface="Nunito Sans Black" charset="0"/>
                <a:ea typeface="Nunito Sans Black" charset="0"/>
                <a:cs typeface="Nunito Sans Black" charset="0"/>
              </a:rPr>
              <a:t> </a:t>
            </a:r>
            <a:r>
              <a:rPr sz="1350" b="0" i="0" spc="0" dirty="0">
                <a:solidFill>
                  <a:srgbClr val="FFFFFF"/>
                </a:solidFill>
                <a:latin typeface="Nunito Sans Black" charset="0"/>
                <a:ea typeface="Nunito Sans Black" charset="0"/>
                <a:cs typeface="Nunito Sans Black" charset="0"/>
              </a:rPr>
              <a:t>more.</a:t>
            </a:r>
            <a:endParaRPr sz="1350" b="0" i="0" dirty="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chemeClr val="tx1"/>
                </a:solidFill>
                <a:latin typeface="Nunito Sans Black" charset="0"/>
                <a:ea typeface="Nunito Sans Black" charset="0"/>
                <a:cs typeface="Nunito Sans Black" charset="0"/>
              </a:rPr>
              <a:t>Do </a:t>
            </a:r>
            <a:r>
              <a:rPr sz="1350" b="0" i="0" spc="0" dirty="0">
                <a:solidFill>
                  <a:schemeClr val="tx1"/>
                </a:solidFill>
                <a:latin typeface="Nunito Sans Black" charset="0"/>
                <a:ea typeface="Nunito Sans Black" charset="0"/>
                <a:cs typeface="Nunito Sans Black" charset="0"/>
              </a:rPr>
              <a:t>more. </a:t>
            </a:r>
            <a:r>
              <a:rPr sz="1350" b="0" i="0" dirty="0">
                <a:solidFill>
                  <a:schemeClr val="tx1"/>
                </a:solidFill>
                <a:latin typeface="Nunito Sans Black" charset="0"/>
                <a:ea typeface="Nunito Sans Black" charset="0"/>
                <a:cs typeface="Nunito Sans Black" charset="0"/>
              </a:rPr>
              <a:t>Share </a:t>
            </a:r>
            <a:r>
              <a:rPr sz="1350" b="0" i="0" spc="0" dirty="0">
                <a:solidFill>
                  <a:schemeClr val="tx1"/>
                </a:solidFill>
                <a:latin typeface="Nunito Sans Black" charset="0"/>
                <a:ea typeface="Nunito Sans Black" charset="0"/>
                <a:cs typeface="Nunito Sans Black" charset="0"/>
              </a:rPr>
              <a:t>more. </a:t>
            </a:r>
            <a:r>
              <a:rPr sz="1350" b="0" i="0" spc="-34" dirty="0">
                <a:solidFill>
                  <a:schemeClr val="tx1"/>
                </a:solidFill>
                <a:latin typeface="Nunito Sans Black" charset="0"/>
                <a:ea typeface="Nunito Sans Black" charset="0"/>
                <a:cs typeface="Nunito Sans Black" charset="0"/>
              </a:rPr>
              <a:t>Be</a:t>
            </a:r>
            <a:r>
              <a:rPr sz="1350" b="0" i="0" spc="-11" dirty="0">
                <a:solidFill>
                  <a:schemeClr val="tx1"/>
                </a:solidFill>
                <a:latin typeface="Nunito Sans Black" charset="0"/>
                <a:ea typeface="Nunito Sans Black" charset="0"/>
                <a:cs typeface="Nunito Sans Black" charset="0"/>
              </a:rPr>
              <a:t> </a:t>
            </a:r>
            <a:r>
              <a:rPr sz="1350" b="0" i="0" spc="0" dirty="0">
                <a:solidFill>
                  <a:schemeClr val="tx1"/>
                </a:solidFill>
                <a:latin typeface="Nunito Sans Black" charset="0"/>
                <a:ea typeface="Nunito Sans Black" charset="0"/>
                <a:cs typeface="Nunito Sans Black" charset="0"/>
              </a:rPr>
              <a:t>more.</a:t>
            </a:r>
            <a:endParaRPr sz="1350" b="0" i="0" dirty="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chemeClr val="tx1"/>
                </a:solidFill>
                <a:latin typeface="Nunito Sans Black" charset="0"/>
                <a:ea typeface="Nunito Sans Black" charset="0"/>
                <a:cs typeface="Nunito Sans Black" charset="0"/>
              </a:rPr>
              <a:t>Do </a:t>
            </a:r>
            <a:r>
              <a:rPr sz="1350" b="0" i="0" spc="0" dirty="0">
                <a:solidFill>
                  <a:schemeClr val="tx1"/>
                </a:solidFill>
                <a:latin typeface="Nunito Sans Black" charset="0"/>
                <a:ea typeface="Nunito Sans Black" charset="0"/>
                <a:cs typeface="Nunito Sans Black" charset="0"/>
              </a:rPr>
              <a:t>more. </a:t>
            </a:r>
            <a:r>
              <a:rPr sz="1350" b="0" i="0" dirty="0">
                <a:solidFill>
                  <a:schemeClr val="tx1"/>
                </a:solidFill>
                <a:latin typeface="Nunito Sans Black" charset="0"/>
                <a:ea typeface="Nunito Sans Black" charset="0"/>
                <a:cs typeface="Nunito Sans Black" charset="0"/>
              </a:rPr>
              <a:t>Share </a:t>
            </a:r>
            <a:r>
              <a:rPr sz="1350" b="0" i="0" spc="0" dirty="0">
                <a:solidFill>
                  <a:schemeClr val="tx1"/>
                </a:solidFill>
                <a:latin typeface="Nunito Sans Black" charset="0"/>
                <a:ea typeface="Nunito Sans Black" charset="0"/>
                <a:cs typeface="Nunito Sans Black" charset="0"/>
              </a:rPr>
              <a:t>more. </a:t>
            </a:r>
            <a:r>
              <a:rPr sz="1350" b="0" i="0" spc="-34" dirty="0">
                <a:solidFill>
                  <a:schemeClr val="tx1"/>
                </a:solidFill>
                <a:latin typeface="Nunito Sans Black" charset="0"/>
                <a:ea typeface="Nunito Sans Black" charset="0"/>
                <a:cs typeface="Nunito Sans Black" charset="0"/>
              </a:rPr>
              <a:t>Be</a:t>
            </a:r>
            <a:r>
              <a:rPr sz="1350" b="0" i="0" spc="-11" dirty="0">
                <a:solidFill>
                  <a:schemeClr val="tx1"/>
                </a:solidFill>
                <a:latin typeface="Nunito Sans Black" charset="0"/>
                <a:ea typeface="Nunito Sans Black" charset="0"/>
                <a:cs typeface="Nunito Sans Black" charset="0"/>
              </a:rPr>
              <a:t> </a:t>
            </a:r>
            <a:r>
              <a:rPr sz="1350" b="0" i="0" spc="0" dirty="0">
                <a:solidFill>
                  <a:schemeClr val="tx1"/>
                </a:solidFill>
                <a:latin typeface="Nunito Sans Black" charset="0"/>
                <a:ea typeface="Nunito Sans Black" charset="0"/>
                <a:cs typeface="Nunito Sans Black" charset="0"/>
              </a:rPr>
              <a:t>more.</a:t>
            </a:r>
            <a:endParaRPr sz="1350" b="0" i="0" dirty="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dirty="0"/>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dirty="0"/>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dirty="0">
                <a:solidFill>
                  <a:srgbClr val="FFFFFF"/>
                </a:solidFill>
                <a:latin typeface="Nunito Sans Black" pitchFamily="2" charset="77"/>
                <a:ea typeface="Nunito Sans Black" charset="0"/>
                <a:cs typeface="Nunito Sans Black" charset="0"/>
              </a:rPr>
              <a:t>Thank</a:t>
            </a:r>
            <a:r>
              <a:rPr sz="4050" b="0" i="0" spc="-30" dirty="0">
                <a:solidFill>
                  <a:srgbClr val="FFFFFF"/>
                </a:solidFill>
                <a:latin typeface="Nunito Sans Black" pitchFamily="2" charset="77"/>
                <a:ea typeface="Nunito Sans Black" charset="0"/>
                <a:cs typeface="Nunito Sans Black" charset="0"/>
              </a:rPr>
              <a:t> </a:t>
            </a:r>
            <a:r>
              <a:rPr sz="4050" b="0" i="0" spc="-98" dirty="0">
                <a:solidFill>
                  <a:srgbClr val="FFFFFF"/>
                </a:solidFill>
                <a:latin typeface="Nunito Sans Black" pitchFamily="2" charset="77"/>
                <a:ea typeface="Nunito Sans Black" charset="0"/>
                <a:cs typeface="Nunito Sans Black" charset="0"/>
              </a:rPr>
              <a:t>you</a:t>
            </a:r>
            <a:endParaRPr sz="4050" b="0" i="0" dirty="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dirty="0"/>
              <a:t>© </a:t>
            </a:r>
            <a:r>
              <a:rPr lang="en-US" spc="-4" dirty="0"/>
              <a:t>The </a:t>
            </a:r>
            <a:r>
              <a:rPr lang="en-US" spc="-15" dirty="0"/>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dirty="0"/>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dirty="0"/>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Dwayne Fields</a:t>
            </a:r>
          </a:p>
          <a:p>
            <a:pPr lvl="0"/>
            <a:r>
              <a:rPr lang="en-US" dirty="0"/>
              <a:t>Scout Ambassador</a:t>
            </a:r>
          </a:p>
          <a:p>
            <a:pPr lvl="1"/>
            <a:r>
              <a:rPr lang="en-US" dirty="0"/>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Helen Glover</a:t>
            </a:r>
          </a:p>
          <a:p>
            <a:pPr lvl="0"/>
            <a:r>
              <a:rPr lang="en-US" dirty="0"/>
              <a:t>Scout Ambassador</a:t>
            </a:r>
          </a:p>
          <a:p>
            <a:pPr lvl="1"/>
            <a:r>
              <a:rPr lang="en-US" dirty="0"/>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Tim Peake</a:t>
            </a:r>
          </a:p>
          <a:p>
            <a:pPr lvl="0"/>
            <a:r>
              <a:rPr lang="en-US" dirty="0"/>
              <a:t>Scout Ambassador </a:t>
            </a:r>
          </a:p>
          <a:p>
            <a:pPr lvl="1"/>
            <a:r>
              <a:rPr lang="en-US" dirty="0"/>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Bear </a:t>
            </a:r>
            <a:r>
              <a:rPr lang="en-US" dirty="0" err="1"/>
              <a:t>Grylls</a:t>
            </a:r>
            <a:r>
              <a:rPr lang="en-US" dirty="0"/>
              <a:t> </a:t>
            </a:r>
          </a:p>
          <a:p>
            <a:pPr lvl="0"/>
            <a:r>
              <a:rPr lang="en-US" dirty="0"/>
              <a:t>Chief Scout </a:t>
            </a:r>
          </a:p>
          <a:p>
            <a:pPr lvl="1"/>
            <a:r>
              <a:rPr lang="en-US" dirty="0"/>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Tree>
    <p:extLst>
      <p:ext uri="{BB962C8B-B14F-4D97-AF65-F5344CB8AC3E}">
        <p14:creationId xmlns:p14="http://schemas.microsoft.com/office/powerpoint/2010/main" val="108574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Tree>
    <p:extLst>
      <p:ext uri="{BB962C8B-B14F-4D97-AF65-F5344CB8AC3E}">
        <p14:creationId xmlns:p14="http://schemas.microsoft.com/office/powerpoint/2010/main" val="370853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dirty="0"/>
              <a:t>18/02/2018</a:t>
            </a:r>
            <a:endParaRPr lang="mr-IN" dirty="0"/>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dirty="0"/>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dirty="0"/>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dirty="0"/>
              <a:t>Click to insert image</a:t>
            </a:r>
          </a:p>
          <a:p>
            <a:r>
              <a:rPr lang="en-GB" dirty="0"/>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dirty="0"/>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dirty="0"/>
              <a:t>18/02/2018</a:t>
            </a:r>
            <a:endParaRPr lang="mr-IN" dirty="0"/>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endParaRPr lang="en-GB" sz="1350" dirty="0">
              <a:solidFill>
                <a:schemeClr val="tx1"/>
              </a:solidFill>
            </a:endParaRP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3661" r:id="rId1"/>
    <p:sldLayoutId id="2147483706" r:id="rId2"/>
    <p:sldLayoutId id="2147483691" r:id="rId3"/>
    <p:sldLayoutId id="2147483666" r:id="rId4"/>
    <p:sldLayoutId id="2147483667" r:id="rId5"/>
    <p:sldLayoutId id="2147483668" r:id="rId6"/>
    <p:sldLayoutId id="2147483662" r:id="rId7"/>
    <p:sldLayoutId id="2147483669" r:id="rId8"/>
    <p:sldLayoutId id="2147483671" r:id="rId9"/>
    <p:sldLayoutId id="2147483672" r:id="rId10"/>
    <p:sldLayoutId id="2147483673" r:id="rId11"/>
    <p:sldLayoutId id="2147483674" r:id="rId12"/>
    <p:sldLayoutId id="2147483675" r:id="rId13"/>
    <p:sldLayoutId id="2147483676" r:id="rId14"/>
    <p:sldLayoutId id="2147483713" r:id="rId15"/>
    <p:sldLayoutId id="2147483677" r:id="rId16"/>
    <p:sldLayoutId id="2147483714" r:id="rId17"/>
    <p:sldLayoutId id="2147483679" r:id="rId18"/>
    <p:sldLayoutId id="2147483715" r:id="rId19"/>
    <p:sldLayoutId id="2147483721" r:id="rId20"/>
    <p:sldLayoutId id="2147483680" r:id="rId21"/>
    <p:sldLayoutId id="2147483681" r:id="rId22"/>
    <p:sldLayoutId id="2147483692" r:id="rId23"/>
    <p:sldLayoutId id="2147483711" r:id="rId24"/>
    <p:sldLayoutId id="2147483682" r:id="rId25"/>
    <p:sldLayoutId id="2147483683" r:id="rId26"/>
    <p:sldLayoutId id="2147483707" r:id="rId27"/>
    <p:sldLayoutId id="2147483697" r:id="rId28"/>
    <p:sldLayoutId id="2147483708" r:id="rId29"/>
    <p:sldLayoutId id="2147483701" r:id="rId30"/>
    <p:sldLayoutId id="2147483709" r:id="rId31"/>
    <p:sldLayoutId id="2147483702" r:id="rId32"/>
    <p:sldLayoutId id="2147483710" r:id="rId33"/>
    <p:sldLayoutId id="2147483687" r:id="rId34"/>
    <p:sldLayoutId id="2147483712" r:id="rId35"/>
    <p:sldLayoutId id="2147483699" r:id="rId36"/>
    <p:sldLayoutId id="2147483716" r:id="rId37"/>
    <p:sldLayoutId id="2147483717" r:id="rId38"/>
    <p:sldLayoutId id="2147483698" r:id="rId39"/>
    <p:sldLayoutId id="2147483722" r:id="rId40"/>
    <p:sldLayoutId id="2147483723" r:id="rId41"/>
    <p:sldLayoutId id="2147483700" r:id="rId42"/>
    <p:sldLayoutId id="2147483718" r:id="rId43"/>
    <p:sldLayoutId id="2147483719" r:id="rId44"/>
    <p:sldLayoutId id="2147483720" r:id="rId45"/>
    <p:sldLayoutId id="2147483689" r:id="rId46"/>
    <p:sldLayoutId id="2147483696" r:id="rId47"/>
    <p:sldLayoutId id="2147483703" r:id="rId48"/>
    <p:sldLayoutId id="2147483704" r:id="rId49"/>
    <p:sldLayoutId id="2147483705" r:id="rId50"/>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Berkshire</a:t>
            </a:r>
          </a:p>
        </p:txBody>
      </p:sp>
    </p:spTree>
    <p:extLst>
      <p:ext uri="{BB962C8B-B14F-4D97-AF65-F5344CB8AC3E}">
        <p14:creationId xmlns:p14="http://schemas.microsoft.com/office/powerpoint/2010/main" val="215847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Berkshire</a:t>
            </a:r>
          </a:p>
        </p:txBody>
      </p:sp>
    </p:spTree>
    <p:extLst>
      <p:ext uri="{BB962C8B-B14F-4D97-AF65-F5344CB8AC3E}">
        <p14:creationId xmlns:p14="http://schemas.microsoft.com/office/powerpoint/2010/main" val="297966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83576" y="1818289"/>
            <a:ext cx="6647383" cy="4498427"/>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pic>
        <p:nvPicPr>
          <p:cNvPr id="3" name="Picture 2" descr="A picture containing grass, person, outdoor, athletic game&#10;&#10;Description automatically generated">
            <a:extLst>
              <a:ext uri="{FF2B5EF4-FFF2-40B4-BE49-F238E27FC236}">
                <a16:creationId xmlns:a16="http://schemas.microsoft.com/office/drawing/2014/main" id="{FE7E19A1-79F1-0B4D-B746-5FBBA70C6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080000" y="900000"/>
            <a:ext cx="1429396" cy="1418898"/>
          </a:xfrm>
          <a:prstGeom prst="rect">
            <a:avLst/>
          </a:prstGeom>
        </p:spPr>
      </p:pic>
      <p:pic>
        <p:nvPicPr>
          <p:cNvPr id="11" name="Picture 10" descr="A bird on a person's shoulder&#10;&#10;Description automatically generated with low confidence">
            <a:extLst>
              <a:ext uri="{FF2B5EF4-FFF2-40B4-BE49-F238E27FC236}">
                <a16:creationId xmlns:a16="http://schemas.microsoft.com/office/drawing/2014/main" id="{FC09744B-1644-FB45-BF02-3427AB12B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0000" y="2376000"/>
            <a:ext cx="1441042" cy="1429722"/>
          </a:xfrm>
          <a:prstGeom prst="rect">
            <a:avLst/>
          </a:prstGeom>
        </p:spPr>
      </p:pic>
      <p:pic>
        <p:nvPicPr>
          <p:cNvPr id="13" name="Picture 12" descr="Two boys posing for a picture&#10;&#10;Description automatically generated with low confidence">
            <a:extLst>
              <a:ext uri="{FF2B5EF4-FFF2-40B4-BE49-F238E27FC236}">
                <a16:creationId xmlns:a16="http://schemas.microsoft.com/office/drawing/2014/main" id="{E4A937A2-2C7E-4E4D-ACBE-A4BC46C623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0000" y="3852000"/>
            <a:ext cx="1429396" cy="1429396"/>
          </a:xfrm>
          <a:prstGeom prst="rect">
            <a:avLst/>
          </a:prstGeom>
        </p:spPr>
      </p:pic>
      <p:pic>
        <p:nvPicPr>
          <p:cNvPr id="16" name="Picture 15" descr="A picture containing person, people&#10;&#10;Description automatically generated">
            <a:extLst>
              <a:ext uri="{FF2B5EF4-FFF2-40B4-BE49-F238E27FC236}">
                <a16:creationId xmlns:a16="http://schemas.microsoft.com/office/drawing/2014/main" id="{9B94654C-4498-8440-9E66-A514AE3DBA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0000" y="5328000"/>
            <a:ext cx="1429396" cy="1429396"/>
          </a:xfrm>
          <a:prstGeom prst="rect">
            <a:avLst/>
          </a:prstGeom>
        </p:spPr>
      </p:pic>
      <p:sp>
        <p:nvSpPr>
          <p:cNvPr id="18" name="TextBox 17">
            <a:extLst>
              <a:ext uri="{FF2B5EF4-FFF2-40B4-BE49-F238E27FC236}">
                <a16:creationId xmlns:a16="http://schemas.microsoft.com/office/drawing/2014/main" id="{DAF15AF8-133D-FC4C-AF0D-904AB69F2F93}"/>
              </a:ext>
            </a:extLst>
          </p:cNvPr>
          <p:cNvSpPr txBox="1"/>
          <p:nvPr/>
        </p:nvSpPr>
        <p:spPr>
          <a:xfrm>
            <a:off x="864000" y="1818289"/>
            <a:ext cx="7026553" cy="3093154"/>
          </a:xfrm>
          <a:prstGeom prst="rect">
            <a:avLst/>
          </a:prstGeom>
          <a:noFill/>
        </p:spPr>
        <p:txBody>
          <a:bodyPr wrap="square">
            <a:spAutoFit/>
          </a:bodyPr>
          <a:lstStyle/>
          <a:p>
            <a:pPr marL="0" lvl="1" indent="0">
              <a:buFont typeface="Arial" panose="020B0604020202020204" pitchFamily="34" charset="0"/>
              <a:buNone/>
            </a:pPr>
            <a:endParaRPr lang="en-GB" sz="2400" i="1" dirty="0">
              <a:latin typeface="Nunito Sans" pitchFamily="2" charset="77"/>
            </a:endParaRPr>
          </a:p>
          <a:p>
            <a:pPr marL="0" lvl="1" indent="0">
              <a:buFont typeface="Arial" panose="020B0604020202020204" pitchFamily="34" charset="0"/>
              <a:buNone/>
            </a:pPr>
            <a:r>
              <a:rPr lang="en-GB" sz="7200" b="1" dirty="0">
                <a:solidFill>
                  <a:srgbClr val="7414DC"/>
                </a:solidFill>
                <a:latin typeface="Nunito Sans ExtraBold" pitchFamily="2" charset="77"/>
              </a:rPr>
              <a:t>Transformation</a:t>
            </a:r>
          </a:p>
          <a:p>
            <a:pPr marL="0" lvl="1" indent="0">
              <a:buFont typeface="Arial" panose="020B0604020202020204" pitchFamily="34" charset="0"/>
              <a:buNone/>
            </a:pPr>
            <a:endParaRPr lang="en-GB" sz="2400" b="1" dirty="0">
              <a:solidFill>
                <a:srgbClr val="7414DC"/>
              </a:solidFill>
              <a:latin typeface="Nunito Sans" pitchFamily="2" charset="77"/>
            </a:endParaRPr>
          </a:p>
          <a:p>
            <a:pPr marL="0" lvl="1" indent="0">
              <a:buFont typeface="Arial" panose="020B0604020202020204" pitchFamily="34" charset="0"/>
              <a:buNone/>
            </a:pPr>
            <a:r>
              <a:rPr lang="en-GB" sz="2400" b="1" dirty="0">
                <a:solidFill>
                  <a:srgbClr val="7414DC"/>
                </a:solidFill>
                <a:latin typeface="Nunito Sans" pitchFamily="2" charset="77"/>
              </a:rPr>
              <a:t>Pete Jeffreys</a:t>
            </a:r>
          </a:p>
          <a:p>
            <a:pPr marL="0" lvl="1" indent="0">
              <a:buFont typeface="Arial" panose="020B0604020202020204" pitchFamily="34" charset="0"/>
              <a:buNone/>
            </a:pPr>
            <a:r>
              <a:rPr lang="en-GB" sz="2400" b="1" i="1" dirty="0">
                <a:solidFill>
                  <a:srgbClr val="7414DC"/>
                </a:solidFill>
                <a:latin typeface="Nunito Sans" pitchFamily="2" charset="77"/>
              </a:rPr>
              <a:t>Deputy County Commissioner</a:t>
            </a:r>
          </a:p>
          <a:p>
            <a:pPr marL="10800" indent="0">
              <a:buNone/>
            </a:pPr>
            <a:endParaRPr lang="en-GB" dirty="0"/>
          </a:p>
          <a:p>
            <a:pPr marL="10800" indent="0">
              <a:buNone/>
            </a:pPr>
            <a:endParaRPr lang="en-GB" dirty="0"/>
          </a:p>
        </p:txBody>
      </p:sp>
    </p:spTree>
    <p:extLst>
      <p:ext uri="{BB962C8B-B14F-4D97-AF65-F5344CB8AC3E}">
        <p14:creationId xmlns:p14="http://schemas.microsoft.com/office/powerpoint/2010/main" val="50749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86793C6-2055-C15E-5058-654C31E60FFB}"/>
              </a:ext>
            </a:extLst>
          </p:cNvPr>
          <p:cNvSpPr txBox="1"/>
          <p:nvPr/>
        </p:nvSpPr>
        <p:spPr>
          <a:xfrm>
            <a:off x="357808" y="637930"/>
            <a:ext cx="8979139" cy="584775"/>
          </a:xfrm>
          <a:prstGeom prst="rect">
            <a:avLst/>
          </a:prstGeom>
          <a:noFill/>
        </p:spPr>
        <p:txBody>
          <a:bodyPr wrap="square">
            <a:spAutoFit/>
          </a:bodyPr>
          <a:lstStyle/>
          <a:p>
            <a:pPr marL="64770">
              <a:spcBef>
                <a:spcPts val="2145"/>
              </a:spcBef>
            </a:pPr>
            <a:r>
              <a:rPr lang="en-GB" sz="3200" b="1" dirty="0">
                <a:solidFill>
                  <a:srgbClr val="7413DC"/>
                </a:solidFill>
                <a:latin typeface="Nunito Sans Black"/>
                <a:cs typeface="Nunito Sans Black"/>
              </a:rPr>
              <a:t>The Volunteer Experience Transformation</a:t>
            </a:r>
          </a:p>
        </p:txBody>
      </p:sp>
      <p:sp>
        <p:nvSpPr>
          <p:cNvPr id="4" name="Text Placeholder 3">
            <a:extLst>
              <a:ext uri="{FF2B5EF4-FFF2-40B4-BE49-F238E27FC236}">
                <a16:creationId xmlns:a16="http://schemas.microsoft.com/office/drawing/2014/main" id="{0EEBD520-5C37-9080-6E52-80AEE9DB6DC0}"/>
              </a:ext>
            </a:extLst>
          </p:cNvPr>
          <p:cNvSpPr txBox="1">
            <a:spLocks/>
          </p:cNvSpPr>
          <p:nvPr/>
        </p:nvSpPr>
        <p:spPr>
          <a:xfrm>
            <a:off x="864000" y="1692000"/>
            <a:ext cx="9216000" cy="422515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endParaRPr lang="en-GB" sz="3200" b="1" dirty="0">
              <a:solidFill>
                <a:srgbClr val="7414DC"/>
              </a:solidFill>
              <a:latin typeface="Nunito Sans" pitchFamily="2" charset="77"/>
            </a:endParaRPr>
          </a:p>
          <a:p>
            <a:pPr>
              <a:buFont typeface="Wingdings" panose="05000000000000000000" pitchFamily="2" charset="2"/>
              <a:buChar char="ü"/>
            </a:pPr>
            <a:r>
              <a:rPr lang="en-GB" sz="3200" dirty="0">
                <a:latin typeface="Nunito Sans" pitchFamily="2" charset="77"/>
              </a:rPr>
              <a:t>A warmer welcome for everyone</a:t>
            </a:r>
            <a:br>
              <a:rPr lang="en-GB" sz="3200" dirty="0">
                <a:latin typeface="Nunito Sans" pitchFamily="2" charset="77"/>
              </a:rPr>
            </a:br>
            <a:br>
              <a:rPr lang="en-GB" sz="3200" dirty="0">
                <a:latin typeface="Nunito Sans" pitchFamily="2" charset="77"/>
              </a:rPr>
            </a:br>
            <a:r>
              <a:rPr lang="en-GB" sz="3200" dirty="0">
                <a:latin typeface="Nunito Sans" pitchFamily="2" charset="77"/>
              </a:rPr>
              <a:t> </a:t>
            </a:r>
          </a:p>
          <a:p>
            <a:pPr>
              <a:buFont typeface="Wingdings" panose="05000000000000000000" pitchFamily="2" charset="2"/>
              <a:buChar char="ü"/>
            </a:pPr>
            <a:r>
              <a:rPr lang="en-GB" sz="3200" dirty="0">
                <a:latin typeface="Nunito Sans" pitchFamily="2" charset="77"/>
              </a:rPr>
              <a:t>A more positive learning experience</a:t>
            </a:r>
            <a:br>
              <a:rPr lang="en-GB" sz="3200" dirty="0">
                <a:solidFill>
                  <a:schemeClr val="tx1">
                    <a:lumMod val="50000"/>
                    <a:lumOff val="50000"/>
                  </a:schemeClr>
                </a:solidFill>
                <a:latin typeface="Nunito Sans" pitchFamily="2" charset="77"/>
              </a:rPr>
            </a:br>
            <a:br>
              <a:rPr lang="en-GB" sz="3200" dirty="0">
                <a:latin typeface="Nunito Sans" pitchFamily="2" charset="77"/>
              </a:rPr>
            </a:br>
            <a:endParaRPr lang="en-GB" sz="3200" dirty="0">
              <a:latin typeface="Nunito Sans" pitchFamily="2" charset="77"/>
            </a:endParaRPr>
          </a:p>
          <a:p>
            <a:pPr>
              <a:buFont typeface="Wingdings" panose="05000000000000000000" pitchFamily="2" charset="2"/>
              <a:buChar char="ü"/>
            </a:pPr>
            <a:r>
              <a:rPr lang="en-GB" sz="3200" dirty="0">
                <a:latin typeface="Nunito Sans" pitchFamily="2" charset="77"/>
              </a:rPr>
              <a:t>Positive volunteering everyday</a:t>
            </a:r>
            <a:br>
              <a:rPr lang="en-GB" sz="3200" dirty="0">
                <a:latin typeface="Nunito Sans" pitchFamily="2" charset="77"/>
              </a:rPr>
            </a:br>
            <a:br>
              <a:rPr lang="en-GB" sz="3200" dirty="0">
                <a:latin typeface="Nunito Sans" pitchFamily="2" charset="77"/>
              </a:rPr>
            </a:br>
            <a:endParaRPr lang="en-GB" sz="3200" dirty="0">
              <a:latin typeface="Nunito Sans" pitchFamily="2" charset="77"/>
            </a:endParaRPr>
          </a:p>
          <a:p>
            <a:pPr>
              <a:buFont typeface="Wingdings" panose="05000000000000000000" pitchFamily="2" charset="2"/>
              <a:buChar char="ü"/>
            </a:pPr>
            <a:r>
              <a:rPr lang="en-GB" sz="3200" dirty="0">
                <a:latin typeface="Nunito Sans" pitchFamily="2" charset="77"/>
              </a:rPr>
              <a:t>A more supportive digital experience</a:t>
            </a:r>
            <a:br>
              <a:rPr lang="en-GB" sz="3200" dirty="0">
                <a:latin typeface="Nunito Sans" pitchFamily="2" charset="77"/>
              </a:rPr>
            </a:br>
            <a:endParaRPr lang="en-GB" sz="3200" dirty="0">
              <a:latin typeface="Nunito Sans" pitchFamily="2" charset="77"/>
            </a:endParaRPr>
          </a:p>
          <a:p>
            <a:pPr>
              <a:buFont typeface="Wingdings" panose="05000000000000000000" pitchFamily="2" charset="2"/>
              <a:buChar char="ü"/>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b="1" dirty="0">
              <a:latin typeface="Nunito Sans" pitchFamily="2" charset="77"/>
            </a:endParaRP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98904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86793C6-2055-C15E-5058-654C31E60FFB}"/>
              </a:ext>
            </a:extLst>
          </p:cNvPr>
          <p:cNvSpPr txBox="1"/>
          <p:nvPr/>
        </p:nvSpPr>
        <p:spPr>
          <a:xfrm>
            <a:off x="357809" y="637930"/>
            <a:ext cx="7352246" cy="584775"/>
          </a:xfrm>
          <a:prstGeom prst="rect">
            <a:avLst/>
          </a:prstGeom>
          <a:noFill/>
        </p:spPr>
        <p:txBody>
          <a:bodyPr wrap="square">
            <a:spAutoFit/>
          </a:bodyPr>
          <a:lstStyle/>
          <a:p>
            <a:pPr marL="64770">
              <a:spcBef>
                <a:spcPts val="2145"/>
              </a:spcBef>
            </a:pPr>
            <a:r>
              <a:rPr lang="en-GB" sz="3200" b="1" dirty="0">
                <a:solidFill>
                  <a:srgbClr val="7413DC"/>
                </a:solidFill>
                <a:latin typeface="Nunito Sans Black"/>
                <a:cs typeface="Nunito Sans Black"/>
              </a:rPr>
              <a:t>What’s changing?</a:t>
            </a:r>
          </a:p>
        </p:txBody>
      </p:sp>
      <p:graphicFrame>
        <p:nvGraphicFramePr>
          <p:cNvPr id="2" name="Table 2">
            <a:extLst>
              <a:ext uri="{FF2B5EF4-FFF2-40B4-BE49-F238E27FC236}">
                <a16:creationId xmlns:a16="http://schemas.microsoft.com/office/drawing/2014/main" id="{2FCA52EB-496E-F89C-43C5-1535CC761601}"/>
              </a:ext>
            </a:extLst>
          </p:cNvPr>
          <p:cNvGraphicFramePr>
            <a:graphicFrameLocks noGrp="1"/>
          </p:cNvGraphicFramePr>
          <p:nvPr>
            <p:extLst>
              <p:ext uri="{D42A27DB-BD31-4B8C-83A1-F6EECF244321}">
                <p14:modId xmlns:p14="http://schemas.microsoft.com/office/powerpoint/2010/main" val="873933585"/>
              </p:ext>
            </p:extLst>
          </p:nvPr>
        </p:nvGraphicFramePr>
        <p:xfrm>
          <a:off x="1413838" y="1334867"/>
          <a:ext cx="9364324" cy="3375678"/>
        </p:xfrm>
        <a:graphic>
          <a:graphicData uri="http://schemas.openxmlformats.org/drawingml/2006/table">
            <a:tbl>
              <a:tblPr firstRow="1" bandRow="1">
                <a:tableStyleId>{F5AB1C69-6EDB-4FF4-983F-18BD219EF322}</a:tableStyleId>
              </a:tblPr>
              <a:tblGrid>
                <a:gridCol w="4682162">
                  <a:extLst>
                    <a:ext uri="{9D8B030D-6E8A-4147-A177-3AD203B41FA5}">
                      <a16:colId xmlns:a16="http://schemas.microsoft.com/office/drawing/2014/main" val="1660066080"/>
                    </a:ext>
                  </a:extLst>
                </a:gridCol>
                <a:gridCol w="4682162">
                  <a:extLst>
                    <a:ext uri="{9D8B030D-6E8A-4147-A177-3AD203B41FA5}">
                      <a16:colId xmlns:a16="http://schemas.microsoft.com/office/drawing/2014/main" val="4097671320"/>
                    </a:ext>
                  </a:extLst>
                </a:gridCol>
              </a:tblGrid>
              <a:tr h="390530">
                <a:tc>
                  <a:txBody>
                    <a:bodyPr/>
                    <a:lstStyle/>
                    <a:p>
                      <a:pPr algn="l"/>
                      <a:r>
                        <a:rPr lang="en-GB"/>
                        <a:t>From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t>To</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45796"/>
                  </a:ext>
                </a:extLst>
              </a:tr>
              <a:tr h="2985148">
                <a:tc>
                  <a:txBody>
                    <a:bodyPr/>
                    <a:lstStyle/>
                    <a:p>
                      <a:pPr lvl="0" algn="l">
                        <a:lnSpc>
                          <a:spcPct val="100000"/>
                        </a:lnSpc>
                        <a:spcBef>
                          <a:spcPts val="0"/>
                        </a:spcBef>
                        <a:spcAft>
                          <a:spcPts val="0"/>
                        </a:spcAft>
                        <a:buNone/>
                      </a:pPr>
                      <a:r>
                        <a:rPr lang="en-GB" sz="1800" dirty="0">
                          <a:solidFill>
                            <a:schemeClr val="tx1"/>
                          </a:solidFill>
                        </a:rPr>
                        <a:t>Unclear expectations of volunteers</a:t>
                      </a:r>
                    </a:p>
                    <a:p>
                      <a:pPr lvl="0" algn="l">
                        <a:lnSpc>
                          <a:spcPct val="100000"/>
                        </a:lnSpc>
                        <a:spcBef>
                          <a:spcPts val="0"/>
                        </a:spcBef>
                        <a:spcAft>
                          <a:spcPts val="0"/>
                        </a:spcAft>
                        <a:buNone/>
                      </a:pPr>
                      <a:endParaRPr lang="en-GB" sz="1800" dirty="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r>
                        <a:rPr lang="en-GB" sz="1800" dirty="0">
                          <a:solidFill>
                            <a:schemeClr val="tx1"/>
                          </a:solidFill>
                        </a:rPr>
                        <a:t>Individual, inflexible fixed roles</a:t>
                      </a:r>
                    </a:p>
                    <a:p>
                      <a:pPr lvl="0" algn="l">
                        <a:lnSpc>
                          <a:spcPct val="100000"/>
                        </a:lnSpc>
                        <a:spcBef>
                          <a:spcPts val="0"/>
                        </a:spcBef>
                        <a:spcAft>
                          <a:spcPts val="0"/>
                        </a:spcAft>
                        <a:buNone/>
                      </a:pPr>
                      <a:endParaRPr lang="en-US" sz="1800" dirty="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r>
                        <a:rPr lang="en-GB" sz="1800" dirty="0">
                          <a:solidFill>
                            <a:schemeClr val="tx1"/>
                          </a:solidFill>
                        </a:rPr>
                        <a:t>A small number of people with lots of responsibility (and stress)</a:t>
                      </a:r>
                    </a:p>
                    <a:p>
                      <a:pPr lvl="0" algn="l">
                        <a:lnSpc>
                          <a:spcPct val="100000"/>
                        </a:lnSpc>
                        <a:spcBef>
                          <a:spcPts val="0"/>
                        </a:spcBef>
                        <a:spcAft>
                          <a:spcPts val="0"/>
                        </a:spcAft>
                        <a:buNone/>
                      </a:pPr>
                      <a:endParaRPr lang="en-US" sz="1800" dirty="0">
                        <a:solidFill>
                          <a:schemeClr val="tx1"/>
                        </a:solidFill>
                      </a:endParaRPr>
                    </a:p>
                    <a:p>
                      <a:pPr marL="0" marR="0" lvl="0" indent="0" algn="l" defTabSz="914400" eaLnBrk="1" fontAlgn="auto" latinLnBrk="0" hangingPunct="1">
                        <a:lnSpc>
                          <a:spcPct val="100000"/>
                        </a:lnSpc>
                        <a:spcBef>
                          <a:spcPts val="0"/>
                        </a:spcBef>
                        <a:spcAft>
                          <a:spcPts val="0"/>
                        </a:spcAft>
                        <a:buClrTx/>
                        <a:buSzTx/>
                        <a:buFontTx/>
                        <a:buNone/>
                        <a:tabLst/>
                        <a:defRPr/>
                      </a:pPr>
                      <a:r>
                        <a:rPr lang="en-GB" sz="1800" dirty="0">
                          <a:solidFill>
                            <a:schemeClr val="tx1"/>
                          </a:solidFill>
                        </a:rPr>
                        <a:t>Feels like work</a:t>
                      </a:r>
                    </a:p>
                    <a:p>
                      <a:pPr lvl="0" algn="l">
                        <a:lnSpc>
                          <a:spcPct val="100000"/>
                        </a:lnSpc>
                        <a:spcBef>
                          <a:spcPts val="0"/>
                        </a:spcBef>
                        <a:spcAft>
                          <a:spcPts val="0"/>
                        </a:spcAft>
                        <a:buNone/>
                      </a:pPr>
                      <a:endParaRPr lang="en-US" sz="1800" dirty="0">
                        <a:latin typeface="+mn-lt"/>
                      </a:endParaRPr>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a:lnSpc>
                          <a:spcPct val="100000"/>
                        </a:lnSpc>
                        <a:spcBef>
                          <a:spcPts val="0"/>
                        </a:spcBef>
                        <a:spcAft>
                          <a:spcPts val="0"/>
                        </a:spcAft>
                        <a:buClrTx/>
                        <a:buSzTx/>
                        <a:buFontTx/>
                        <a:buNone/>
                      </a:pPr>
                      <a:r>
                        <a:rPr lang="en-GB" sz="1800" kern="1200" dirty="0">
                          <a:solidFill>
                            <a:schemeClr val="tx1"/>
                          </a:solidFill>
                        </a:rPr>
                        <a:t>Clearer roles</a:t>
                      </a:r>
                      <a:endParaRPr lang="en-US" sz="1800" dirty="0">
                        <a:solidFill>
                          <a:schemeClr val="tx1"/>
                        </a:solidFill>
                      </a:endParaRPr>
                    </a:p>
                    <a:p>
                      <a:pPr marL="0" marR="0" lvl="0" indent="0" algn="l" rtl="0" eaLnBrk="1" fontAlgn="auto" latinLnBrk="0" hangingPunct="1">
                        <a:lnSpc>
                          <a:spcPct val="100000"/>
                        </a:lnSpc>
                        <a:spcBef>
                          <a:spcPts val="0"/>
                        </a:spcBef>
                        <a:spcAft>
                          <a:spcPts val="0"/>
                        </a:spcAft>
                        <a:buClrTx/>
                        <a:buSzTx/>
                        <a:buFontTx/>
                        <a:buNone/>
                      </a:pPr>
                      <a:endParaRPr lang="en-GB" sz="1800"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rPr>
                        <a:t>Volunteers working in teams on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rPr>
                        <a:t>Teams have a clear and distinct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u="none" strike="noStrike" kern="1200" noProof="0" dirty="0">
                          <a:solidFill>
                            <a:schemeClr val="tx1"/>
                          </a:solidFill>
                        </a:rPr>
                        <a:t>Individuals contributing in a way that matches their skills, interests and availability</a:t>
                      </a:r>
                      <a:endParaRPr lang="en-US" sz="1800"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rPr>
                        <a:t>Flexible volunteering the norm</a:t>
                      </a:r>
                      <a:endParaRPr lang="en-US" sz="1800" kern="1200" dirty="0">
                        <a:solidFill>
                          <a:schemeClr val="tx1"/>
                        </a:solidFill>
                      </a:endParaRP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81634529"/>
                  </a:ext>
                </a:extLst>
              </a:tr>
            </a:tbl>
          </a:graphicData>
        </a:graphic>
      </p:graphicFrame>
      <p:sp>
        <p:nvSpPr>
          <p:cNvPr id="3" name="Text Box 1">
            <a:extLst>
              <a:ext uri="{FF2B5EF4-FFF2-40B4-BE49-F238E27FC236}">
                <a16:creationId xmlns:a16="http://schemas.microsoft.com/office/drawing/2014/main" id="{1881A632-5047-B753-8FF5-C6A918D709E9}"/>
              </a:ext>
            </a:extLst>
          </p:cNvPr>
          <p:cNvSpPr txBox="1"/>
          <p:nvPr/>
        </p:nvSpPr>
        <p:spPr>
          <a:xfrm>
            <a:off x="517987" y="5003304"/>
            <a:ext cx="5324874" cy="1436242"/>
          </a:xfrm>
          <a:prstGeom prst="rect">
            <a:avLst/>
          </a:prstGeom>
          <a:noFill/>
          <a:ln w="19050">
            <a:solidFill>
              <a:srgbClr val="7030A0"/>
            </a:solidFill>
            <a:prstDash val="sysDot"/>
          </a:ln>
        </p:spPr>
        <p:txBody>
          <a:bodyPr rot="0" spcFirstLastPara="0" vert="horz" wrap="square" lIns="91440" tIns="45720" rIns="91440" bIns="45720" numCol="1" spcCol="0" rtlCol="0" fromWordArt="0" anchor="t" anchorCtr="0" forceAA="0" compatLnSpc="1">
            <a:prstTxWarp prst="textNoShape">
              <a:avLst/>
            </a:prstTxWarp>
            <a:noAutofit/>
          </a:bodyPr>
          <a:lstStyle/>
          <a:p>
            <a:pPr lvl="0"/>
            <a:r>
              <a:rPr lang="en-GB" sz="1800">
                <a:effectLst/>
                <a:latin typeface="Nunito Sans ExtraBold" panose="00000900000000000000" pitchFamily="2" charset="0"/>
                <a:ea typeface="Times New Roman" panose="02020603050405020304" pitchFamily="18" charset="0"/>
                <a:cs typeface="NunitoSans-Black"/>
              </a:rPr>
              <a:t>We don’t feel very supported by the District, and it scares me, because I quite often worry that I’m going to melt and say ‘I can’t do this anymore’ </a:t>
            </a:r>
          </a:p>
          <a:p>
            <a:pPr lvl="0"/>
            <a:r>
              <a:rPr lang="en-GB" sz="1200">
                <a:latin typeface="Nunito Sans" panose="00000500000000000000" pitchFamily="2" charset="0"/>
                <a:ea typeface="Times New Roman" panose="02020603050405020304" pitchFamily="18" charset="0"/>
                <a:cs typeface="NunitoSans-Black"/>
              </a:rPr>
              <a:t>- GSL/Scout Section Leader</a:t>
            </a:r>
            <a:endParaRPr lang="en-GB" sz="1100">
              <a:effectLst/>
              <a:latin typeface="NunitoSans-Black"/>
              <a:ea typeface="Times New Roman" panose="02020603050405020304" pitchFamily="18" charset="0"/>
              <a:cs typeface="NunitoSans-Black"/>
            </a:endParaRPr>
          </a:p>
        </p:txBody>
      </p:sp>
      <p:pic>
        <p:nvPicPr>
          <p:cNvPr id="1026" name="Picture 2">
            <a:extLst>
              <a:ext uri="{FF2B5EF4-FFF2-40B4-BE49-F238E27FC236}">
                <a16:creationId xmlns:a16="http://schemas.microsoft.com/office/drawing/2014/main" id="{F6023B28-C916-8B3A-12FD-515EED53D2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37"/>
          <a:stretch/>
        </p:blipFill>
        <p:spPr bwMode="auto">
          <a:xfrm>
            <a:off x="7568555" y="4710545"/>
            <a:ext cx="2416319" cy="2147455"/>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5DC57390-7EED-903C-D71D-F9A10FAF68FB}"/>
              </a:ext>
            </a:extLst>
          </p:cNvPr>
          <p:cNvSpPr/>
          <p:nvPr/>
        </p:nvSpPr>
        <p:spPr>
          <a:xfrm>
            <a:off x="9461717" y="4222818"/>
            <a:ext cx="2477572" cy="1561454"/>
          </a:xfrm>
          <a:prstGeom prst="wedgeRoundRectCallout">
            <a:avLst>
              <a:gd name="adj1" fmla="val -44861"/>
              <a:gd name="adj2" fmla="val 67574"/>
              <a:gd name="adj3" fmla="val 16667"/>
            </a:avLst>
          </a:prstGeom>
          <a:solidFill>
            <a:srgbClr val="00A79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a:solidFill>
                  <a:schemeClr val="bg1"/>
                </a:solidFill>
                <a:latin typeface="Nunito Sans ExtraBold" panose="00000900000000000000" pitchFamily="2" charset="0"/>
              </a:rPr>
              <a:t>I receive regular support in a way that is safe, open, and honest. I feel respected and seen </a:t>
            </a:r>
          </a:p>
          <a:p>
            <a:pPr algn="ctr"/>
            <a:endParaRPr lang="en-GB" sz="1400">
              <a:solidFill>
                <a:schemeClr val="bg1"/>
              </a:solidFill>
              <a:latin typeface="Nunito Sans ExtraBold" panose="00000900000000000000" pitchFamily="2" charset="0"/>
            </a:endParaRPr>
          </a:p>
          <a:p>
            <a:pPr algn="ctr"/>
            <a:r>
              <a:rPr lang="en-GB" sz="1200">
                <a:solidFill>
                  <a:schemeClr val="bg1"/>
                </a:solidFill>
              </a:rPr>
              <a:t>What might new volunteers say</a:t>
            </a:r>
          </a:p>
        </p:txBody>
      </p:sp>
    </p:spTree>
    <p:extLst>
      <p:ext uri="{BB962C8B-B14F-4D97-AF65-F5344CB8AC3E}">
        <p14:creationId xmlns:p14="http://schemas.microsoft.com/office/powerpoint/2010/main" val="38924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86793C6-2055-C15E-5058-654C31E60FFB}"/>
              </a:ext>
            </a:extLst>
          </p:cNvPr>
          <p:cNvSpPr txBox="1"/>
          <p:nvPr/>
        </p:nvSpPr>
        <p:spPr>
          <a:xfrm>
            <a:off x="357809" y="637930"/>
            <a:ext cx="7352246" cy="584775"/>
          </a:xfrm>
          <a:prstGeom prst="rect">
            <a:avLst/>
          </a:prstGeom>
          <a:noFill/>
        </p:spPr>
        <p:txBody>
          <a:bodyPr wrap="square">
            <a:spAutoFit/>
          </a:bodyPr>
          <a:lstStyle/>
          <a:p>
            <a:pPr marL="64770">
              <a:spcBef>
                <a:spcPts val="2145"/>
              </a:spcBef>
            </a:pPr>
            <a:r>
              <a:rPr lang="en-GB" sz="3200" b="1" dirty="0">
                <a:solidFill>
                  <a:srgbClr val="7413DC"/>
                </a:solidFill>
                <a:latin typeface="Nunito Sans Black"/>
                <a:cs typeface="Nunito Sans Black"/>
              </a:rPr>
              <a:t>How we talk about teams and roles </a:t>
            </a:r>
          </a:p>
        </p:txBody>
      </p:sp>
      <p:sp>
        <p:nvSpPr>
          <p:cNvPr id="8" name="Text Placeholder 6">
            <a:extLst>
              <a:ext uri="{FF2B5EF4-FFF2-40B4-BE49-F238E27FC236}">
                <a16:creationId xmlns:a16="http://schemas.microsoft.com/office/drawing/2014/main" id="{CDE0381C-908B-5871-9446-363894136586}"/>
              </a:ext>
            </a:extLst>
          </p:cNvPr>
          <p:cNvSpPr txBox="1">
            <a:spLocks/>
          </p:cNvSpPr>
          <p:nvPr/>
        </p:nvSpPr>
        <p:spPr>
          <a:xfrm>
            <a:off x="6911021" y="2688453"/>
            <a:ext cx="4422009" cy="2547893"/>
          </a:xfrm>
          <a:prstGeom prst="rect">
            <a:avLst/>
          </a:prstGeom>
        </p:spPr>
        <p:txBody>
          <a:bodyPr vert="horz" lIns="0" tIns="0" rIns="0" bIns="0" rtlCol="0" anchor="t">
            <a:noAutofit/>
          </a:bodyPr>
          <a:lst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342900" indent="-342900"/>
            <a:r>
              <a:rPr lang="en-US" sz="2000">
                <a:latin typeface="Nunito Sans"/>
              </a:rPr>
              <a:t>Every team has a team leader (or leaders) and team members </a:t>
            </a:r>
            <a:endParaRPr lang="en-US" sz="1600">
              <a:ea typeface="Calibri"/>
              <a:cs typeface="Calibri"/>
            </a:endParaRPr>
          </a:p>
          <a:p>
            <a:pPr marL="342900" indent="-342900"/>
            <a:endParaRPr lang="en-US" sz="2000">
              <a:latin typeface="Nunito Sans"/>
            </a:endParaRPr>
          </a:p>
          <a:p>
            <a:pPr marL="342900" indent="-342900"/>
            <a:r>
              <a:rPr lang="en-US" sz="2000">
                <a:latin typeface="Nunito Sans"/>
              </a:rPr>
              <a:t>Role titles will change </a:t>
            </a:r>
            <a:endParaRPr lang="en-US" sz="2000">
              <a:latin typeface="Nunito Sans"/>
              <a:cs typeface="Calibri"/>
            </a:endParaRPr>
          </a:p>
          <a:p>
            <a:pPr marL="342900" indent="-342900"/>
            <a:endParaRPr lang="en-US" sz="2000">
              <a:latin typeface="Nunito Sans"/>
            </a:endParaRPr>
          </a:p>
          <a:p>
            <a:pPr marL="342900" indent="-342900"/>
            <a:r>
              <a:rPr lang="en-US" sz="2000">
                <a:latin typeface="Nunito Sans"/>
              </a:rPr>
              <a:t>Named roles retained where they serve a clear purpose </a:t>
            </a:r>
          </a:p>
          <a:p>
            <a:pPr marL="296545" indent="-285750" defTabSz="914400"/>
            <a:endParaRPr lang="en-GB" kern="0">
              <a:solidFill>
                <a:sysClr val="windowText" lastClr="000000"/>
              </a:solidFill>
              <a:latin typeface="Nunito Sans"/>
            </a:endParaRPr>
          </a:p>
        </p:txBody>
      </p:sp>
      <p:pic>
        <p:nvPicPr>
          <p:cNvPr id="6" name="Graphic 5" descr="Group with solid fill">
            <a:extLst>
              <a:ext uri="{FF2B5EF4-FFF2-40B4-BE49-F238E27FC236}">
                <a16:creationId xmlns:a16="http://schemas.microsoft.com/office/drawing/2014/main" id="{B3704D9C-5BC9-7FF8-F172-6BBCF8614E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145" y="2349000"/>
            <a:ext cx="2160000" cy="2160000"/>
          </a:xfrm>
          <a:prstGeom prst="rect">
            <a:avLst/>
          </a:prstGeom>
        </p:spPr>
      </p:pic>
      <p:pic>
        <p:nvPicPr>
          <p:cNvPr id="11" name="Graphic 10" descr="Social network outline">
            <a:extLst>
              <a:ext uri="{FF2B5EF4-FFF2-40B4-BE49-F238E27FC236}">
                <a16:creationId xmlns:a16="http://schemas.microsoft.com/office/drawing/2014/main" id="{729B2AC5-1336-29AE-8084-C846D4113F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87583" y="4322074"/>
            <a:ext cx="2160000" cy="2160000"/>
          </a:xfrm>
          <a:prstGeom prst="rect">
            <a:avLst/>
          </a:prstGeom>
        </p:spPr>
      </p:pic>
      <p:pic>
        <p:nvPicPr>
          <p:cNvPr id="13" name="Graphic 12" descr="Hierarchy with solid fill">
            <a:extLst>
              <a:ext uri="{FF2B5EF4-FFF2-40B4-BE49-F238E27FC236}">
                <a16:creationId xmlns:a16="http://schemas.microsoft.com/office/drawing/2014/main" id="{3803E29C-8EF9-9EA1-F99D-5F296D48EA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67583" y="1455926"/>
            <a:ext cx="2160000" cy="2160000"/>
          </a:xfrm>
          <a:prstGeom prst="rect">
            <a:avLst/>
          </a:prstGeom>
        </p:spPr>
      </p:pic>
    </p:spTree>
    <p:extLst>
      <p:ext uri="{BB962C8B-B14F-4D97-AF65-F5344CB8AC3E}">
        <p14:creationId xmlns:p14="http://schemas.microsoft.com/office/powerpoint/2010/main" val="394982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70C1F5-034F-C753-CE16-BE6AF0A45664}"/>
              </a:ext>
            </a:extLst>
          </p:cNvPr>
          <p:cNvGrpSpPr>
            <a:grpSpLocks/>
          </p:cNvGrpSpPr>
          <p:nvPr/>
        </p:nvGrpSpPr>
        <p:grpSpPr bwMode="auto">
          <a:xfrm>
            <a:off x="6851489" y="1499284"/>
            <a:ext cx="4535170" cy="4685639"/>
            <a:chOff x="4787" y="-1234"/>
            <a:chExt cx="7142" cy="8837"/>
          </a:xfrm>
        </p:grpSpPr>
        <p:sp>
          <p:nvSpPr>
            <p:cNvPr id="3" name="Freeform 22">
              <a:extLst>
                <a:ext uri="{FF2B5EF4-FFF2-40B4-BE49-F238E27FC236}">
                  <a16:creationId xmlns:a16="http://schemas.microsoft.com/office/drawing/2014/main" id="{2A6ED176-2809-7F74-0020-62AC7E817C24}"/>
                </a:ext>
              </a:extLst>
            </p:cNvPr>
            <p:cNvSpPr>
              <a:spLocks/>
            </p:cNvSpPr>
            <p:nvPr/>
          </p:nvSpPr>
          <p:spPr bwMode="auto">
            <a:xfrm>
              <a:off x="5807" y="270"/>
              <a:ext cx="5102" cy="6111"/>
            </a:xfrm>
            <a:custGeom>
              <a:avLst/>
              <a:gdLst>
                <a:gd name="T0" fmla="*/ 474 w 4334"/>
                <a:gd name="T1" fmla="*/ 0 h 4527"/>
                <a:gd name="T2" fmla="*/ 397 w 4334"/>
                <a:gd name="T3" fmla="*/ 6 h 4527"/>
                <a:gd name="T4" fmla="*/ 324 w 4334"/>
                <a:gd name="T5" fmla="*/ 24 h 4527"/>
                <a:gd name="T6" fmla="*/ 256 w 4334"/>
                <a:gd name="T7" fmla="*/ 53 h 4527"/>
                <a:gd name="T8" fmla="*/ 194 w 4334"/>
                <a:gd name="T9" fmla="*/ 91 h 4527"/>
                <a:gd name="T10" fmla="*/ 139 w 4334"/>
                <a:gd name="T11" fmla="*/ 139 h 4527"/>
                <a:gd name="T12" fmla="*/ 91 w 4334"/>
                <a:gd name="T13" fmla="*/ 194 h 4527"/>
                <a:gd name="T14" fmla="*/ 53 w 4334"/>
                <a:gd name="T15" fmla="*/ 256 h 4527"/>
                <a:gd name="T16" fmla="*/ 24 w 4334"/>
                <a:gd name="T17" fmla="*/ 324 h 4527"/>
                <a:gd name="T18" fmla="*/ 6 w 4334"/>
                <a:gd name="T19" fmla="*/ 397 h 4527"/>
                <a:gd name="T20" fmla="*/ 0 w 4334"/>
                <a:gd name="T21" fmla="*/ 474 h 4527"/>
                <a:gd name="T22" fmla="*/ 0 w 4334"/>
                <a:gd name="T23" fmla="*/ 4052 h 4527"/>
                <a:gd name="T24" fmla="*/ 6 w 4334"/>
                <a:gd name="T25" fmla="*/ 4129 h 4527"/>
                <a:gd name="T26" fmla="*/ 24 w 4334"/>
                <a:gd name="T27" fmla="*/ 4202 h 4527"/>
                <a:gd name="T28" fmla="*/ 53 w 4334"/>
                <a:gd name="T29" fmla="*/ 4270 h 4527"/>
                <a:gd name="T30" fmla="*/ 91 w 4334"/>
                <a:gd name="T31" fmla="*/ 4332 h 4527"/>
                <a:gd name="T32" fmla="*/ 139 w 4334"/>
                <a:gd name="T33" fmla="*/ 4387 h 4527"/>
                <a:gd name="T34" fmla="*/ 194 w 4334"/>
                <a:gd name="T35" fmla="*/ 4435 h 4527"/>
                <a:gd name="T36" fmla="*/ 256 w 4334"/>
                <a:gd name="T37" fmla="*/ 4473 h 4527"/>
                <a:gd name="T38" fmla="*/ 324 w 4334"/>
                <a:gd name="T39" fmla="*/ 4502 h 4527"/>
                <a:gd name="T40" fmla="*/ 397 w 4334"/>
                <a:gd name="T41" fmla="*/ 4520 h 4527"/>
                <a:gd name="T42" fmla="*/ 474 w 4334"/>
                <a:gd name="T43" fmla="*/ 4526 h 4527"/>
                <a:gd name="T44" fmla="*/ 3858 w 4334"/>
                <a:gd name="T45" fmla="*/ 4526 h 4527"/>
                <a:gd name="T46" fmla="*/ 3935 w 4334"/>
                <a:gd name="T47" fmla="*/ 4520 h 4527"/>
                <a:gd name="T48" fmla="*/ 4008 w 4334"/>
                <a:gd name="T49" fmla="*/ 4502 h 4527"/>
                <a:gd name="T50" fmla="*/ 4077 w 4334"/>
                <a:gd name="T51" fmla="*/ 4473 h 4527"/>
                <a:gd name="T52" fmla="*/ 4139 w 4334"/>
                <a:gd name="T53" fmla="*/ 4435 h 4527"/>
                <a:gd name="T54" fmla="*/ 4194 w 4334"/>
                <a:gd name="T55" fmla="*/ 4387 h 4527"/>
                <a:gd name="T56" fmla="*/ 4242 w 4334"/>
                <a:gd name="T57" fmla="*/ 4332 h 4527"/>
                <a:gd name="T58" fmla="*/ 4280 w 4334"/>
                <a:gd name="T59" fmla="*/ 4270 h 4527"/>
                <a:gd name="T60" fmla="*/ 4309 w 4334"/>
                <a:gd name="T61" fmla="*/ 4202 h 4527"/>
                <a:gd name="T62" fmla="*/ 4327 w 4334"/>
                <a:gd name="T63" fmla="*/ 4129 h 4527"/>
                <a:gd name="T64" fmla="*/ 4333 w 4334"/>
                <a:gd name="T65" fmla="*/ 4052 h 4527"/>
                <a:gd name="T66" fmla="*/ 4333 w 4334"/>
                <a:gd name="T67" fmla="*/ 474 h 4527"/>
                <a:gd name="T68" fmla="*/ 4327 w 4334"/>
                <a:gd name="T69" fmla="*/ 397 h 4527"/>
                <a:gd name="T70" fmla="*/ 4309 w 4334"/>
                <a:gd name="T71" fmla="*/ 324 h 4527"/>
                <a:gd name="T72" fmla="*/ 4280 w 4334"/>
                <a:gd name="T73" fmla="*/ 256 h 4527"/>
                <a:gd name="T74" fmla="*/ 4242 w 4334"/>
                <a:gd name="T75" fmla="*/ 194 h 4527"/>
                <a:gd name="T76" fmla="*/ 4194 w 4334"/>
                <a:gd name="T77" fmla="*/ 139 h 4527"/>
                <a:gd name="T78" fmla="*/ 4139 w 4334"/>
                <a:gd name="T79" fmla="*/ 91 h 4527"/>
                <a:gd name="T80" fmla="*/ 4077 w 4334"/>
                <a:gd name="T81" fmla="*/ 53 h 4527"/>
                <a:gd name="T82" fmla="*/ 4008 w 4334"/>
                <a:gd name="T83" fmla="*/ 24 h 4527"/>
                <a:gd name="T84" fmla="*/ 3935 w 4334"/>
                <a:gd name="T85" fmla="*/ 6 h 4527"/>
                <a:gd name="T86" fmla="*/ 3858 w 4334"/>
                <a:gd name="T87" fmla="*/ 0 h 4527"/>
                <a:gd name="T88" fmla="*/ 474 w 4334"/>
                <a:gd name="T89" fmla="*/ 0 h 4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4" h="4527">
                  <a:moveTo>
                    <a:pt x="474" y="0"/>
                  </a:moveTo>
                  <a:lnTo>
                    <a:pt x="397" y="6"/>
                  </a:lnTo>
                  <a:lnTo>
                    <a:pt x="324" y="24"/>
                  </a:lnTo>
                  <a:lnTo>
                    <a:pt x="256" y="53"/>
                  </a:lnTo>
                  <a:lnTo>
                    <a:pt x="194" y="91"/>
                  </a:lnTo>
                  <a:lnTo>
                    <a:pt x="139" y="139"/>
                  </a:lnTo>
                  <a:lnTo>
                    <a:pt x="91" y="194"/>
                  </a:lnTo>
                  <a:lnTo>
                    <a:pt x="53" y="256"/>
                  </a:lnTo>
                  <a:lnTo>
                    <a:pt x="24" y="324"/>
                  </a:lnTo>
                  <a:lnTo>
                    <a:pt x="6" y="397"/>
                  </a:lnTo>
                  <a:lnTo>
                    <a:pt x="0" y="474"/>
                  </a:lnTo>
                  <a:lnTo>
                    <a:pt x="0" y="4052"/>
                  </a:lnTo>
                  <a:lnTo>
                    <a:pt x="6" y="4129"/>
                  </a:lnTo>
                  <a:lnTo>
                    <a:pt x="24" y="4202"/>
                  </a:lnTo>
                  <a:lnTo>
                    <a:pt x="53" y="4270"/>
                  </a:lnTo>
                  <a:lnTo>
                    <a:pt x="91" y="4332"/>
                  </a:lnTo>
                  <a:lnTo>
                    <a:pt x="139" y="4387"/>
                  </a:lnTo>
                  <a:lnTo>
                    <a:pt x="194" y="4435"/>
                  </a:lnTo>
                  <a:lnTo>
                    <a:pt x="256" y="4473"/>
                  </a:lnTo>
                  <a:lnTo>
                    <a:pt x="324" y="4502"/>
                  </a:lnTo>
                  <a:lnTo>
                    <a:pt x="397" y="4520"/>
                  </a:lnTo>
                  <a:lnTo>
                    <a:pt x="474" y="4526"/>
                  </a:lnTo>
                  <a:lnTo>
                    <a:pt x="3858" y="4526"/>
                  </a:lnTo>
                  <a:lnTo>
                    <a:pt x="3935" y="4520"/>
                  </a:lnTo>
                  <a:lnTo>
                    <a:pt x="4008" y="4502"/>
                  </a:lnTo>
                  <a:lnTo>
                    <a:pt x="4077" y="4473"/>
                  </a:lnTo>
                  <a:lnTo>
                    <a:pt x="4139" y="4435"/>
                  </a:lnTo>
                  <a:lnTo>
                    <a:pt x="4194" y="4387"/>
                  </a:lnTo>
                  <a:lnTo>
                    <a:pt x="4242" y="4332"/>
                  </a:lnTo>
                  <a:lnTo>
                    <a:pt x="4280" y="4270"/>
                  </a:lnTo>
                  <a:lnTo>
                    <a:pt x="4309" y="4202"/>
                  </a:lnTo>
                  <a:lnTo>
                    <a:pt x="4327" y="4129"/>
                  </a:lnTo>
                  <a:lnTo>
                    <a:pt x="4333" y="4052"/>
                  </a:lnTo>
                  <a:lnTo>
                    <a:pt x="4333" y="474"/>
                  </a:lnTo>
                  <a:lnTo>
                    <a:pt x="4327" y="397"/>
                  </a:lnTo>
                  <a:lnTo>
                    <a:pt x="4309" y="324"/>
                  </a:lnTo>
                  <a:lnTo>
                    <a:pt x="4280" y="256"/>
                  </a:lnTo>
                  <a:lnTo>
                    <a:pt x="4242" y="194"/>
                  </a:lnTo>
                  <a:lnTo>
                    <a:pt x="4194" y="139"/>
                  </a:lnTo>
                  <a:lnTo>
                    <a:pt x="4139" y="91"/>
                  </a:lnTo>
                  <a:lnTo>
                    <a:pt x="4077" y="53"/>
                  </a:lnTo>
                  <a:lnTo>
                    <a:pt x="4008" y="24"/>
                  </a:lnTo>
                  <a:lnTo>
                    <a:pt x="3935" y="6"/>
                  </a:lnTo>
                  <a:lnTo>
                    <a:pt x="3858" y="0"/>
                  </a:lnTo>
                  <a:lnTo>
                    <a:pt x="474" y="0"/>
                  </a:lnTo>
                  <a:close/>
                </a:path>
              </a:pathLst>
            </a:custGeom>
            <a:noFill/>
            <a:ln w="28575">
              <a:solidFill>
                <a:srgbClr val="7413D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4" name="Freeform 23">
              <a:extLst>
                <a:ext uri="{FF2B5EF4-FFF2-40B4-BE49-F238E27FC236}">
                  <a16:creationId xmlns:a16="http://schemas.microsoft.com/office/drawing/2014/main" id="{124913CE-B8C2-B75E-C5F4-E5F9C517A5C6}"/>
                </a:ext>
              </a:extLst>
            </p:cNvPr>
            <p:cNvSpPr>
              <a:spLocks/>
            </p:cNvSpPr>
            <p:nvPr/>
          </p:nvSpPr>
          <p:spPr bwMode="auto">
            <a:xfrm>
              <a:off x="7337" y="-1234"/>
              <a:ext cx="2041" cy="2444"/>
            </a:xfrm>
            <a:custGeom>
              <a:avLst/>
              <a:gdLst>
                <a:gd name="T0" fmla="*/ 1676 w 1908"/>
                <a:gd name="T1" fmla="*/ 0 h 1907"/>
                <a:gd name="T2" fmla="*/ 230 w 1908"/>
                <a:gd name="T3" fmla="*/ 0 h 1907"/>
                <a:gd name="T4" fmla="*/ 157 w 1908"/>
                <a:gd name="T5" fmla="*/ 11 h 1907"/>
                <a:gd name="T6" fmla="*/ 94 w 1908"/>
                <a:gd name="T7" fmla="*/ 44 h 1907"/>
                <a:gd name="T8" fmla="*/ 44 w 1908"/>
                <a:gd name="T9" fmla="*/ 94 h 1907"/>
                <a:gd name="T10" fmla="*/ 11 w 1908"/>
                <a:gd name="T11" fmla="*/ 157 h 1907"/>
                <a:gd name="T12" fmla="*/ 0 w 1908"/>
                <a:gd name="T13" fmla="*/ 230 h 1907"/>
                <a:gd name="T14" fmla="*/ 0 w 1908"/>
                <a:gd name="T15" fmla="*/ 1676 h 1907"/>
                <a:gd name="T16" fmla="*/ 11 w 1908"/>
                <a:gd name="T17" fmla="*/ 1749 h 1907"/>
                <a:gd name="T18" fmla="*/ 44 w 1908"/>
                <a:gd name="T19" fmla="*/ 1812 h 1907"/>
                <a:gd name="T20" fmla="*/ 94 w 1908"/>
                <a:gd name="T21" fmla="*/ 1862 h 1907"/>
                <a:gd name="T22" fmla="*/ 157 w 1908"/>
                <a:gd name="T23" fmla="*/ 1895 h 1907"/>
                <a:gd name="T24" fmla="*/ 230 w 1908"/>
                <a:gd name="T25" fmla="*/ 1907 h 1907"/>
                <a:gd name="T26" fmla="*/ 1676 w 1908"/>
                <a:gd name="T27" fmla="*/ 1907 h 1907"/>
                <a:gd name="T28" fmla="*/ 1749 w 1908"/>
                <a:gd name="T29" fmla="*/ 1895 h 1907"/>
                <a:gd name="T30" fmla="*/ 1812 w 1908"/>
                <a:gd name="T31" fmla="*/ 1862 h 1907"/>
                <a:gd name="T32" fmla="*/ 1862 w 1908"/>
                <a:gd name="T33" fmla="*/ 1812 h 1907"/>
                <a:gd name="T34" fmla="*/ 1895 w 1908"/>
                <a:gd name="T35" fmla="*/ 1749 h 1907"/>
                <a:gd name="T36" fmla="*/ 1907 w 1908"/>
                <a:gd name="T37" fmla="*/ 1676 h 1907"/>
                <a:gd name="T38" fmla="*/ 1907 w 1908"/>
                <a:gd name="T39" fmla="*/ 230 h 1907"/>
                <a:gd name="T40" fmla="*/ 1895 w 1908"/>
                <a:gd name="T41" fmla="*/ 157 h 1907"/>
                <a:gd name="T42" fmla="*/ 1862 w 1908"/>
                <a:gd name="T43" fmla="*/ 94 h 1907"/>
                <a:gd name="T44" fmla="*/ 1812 w 1908"/>
                <a:gd name="T45" fmla="*/ 44 h 1907"/>
                <a:gd name="T46" fmla="*/ 1749 w 1908"/>
                <a:gd name="T47" fmla="*/ 11 h 1907"/>
                <a:gd name="T48" fmla="*/ 1676 w 1908"/>
                <a:gd name="T49"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7">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7414D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Sections</a:t>
              </a:r>
            </a:p>
          </p:txBody>
        </p:sp>
        <p:sp>
          <p:nvSpPr>
            <p:cNvPr id="5" name="Freeform 24">
              <a:extLst>
                <a:ext uri="{FF2B5EF4-FFF2-40B4-BE49-F238E27FC236}">
                  <a16:creationId xmlns:a16="http://schemas.microsoft.com/office/drawing/2014/main" id="{33E408E6-3E03-9CE8-7ACE-9CFE401A40AC}"/>
                </a:ext>
              </a:extLst>
            </p:cNvPr>
            <p:cNvSpPr>
              <a:spLocks/>
            </p:cNvSpPr>
            <p:nvPr/>
          </p:nvSpPr>
          <p:spPr bwMode="auto">
            <a:xfrm>
              <a:off x="7111" y="1832"/>
              <a:ext cx="2494" cy="2987"/>
            </a:xfrm>
            <a:custGeom>
              <a:avLst/>
              <a:gdLst>
                <a:gd name="T0" fmla="*/ 2181 w 2482"/>
                <a:gd name="T1" fmla="*/ 0 h 2482"/>
                <a:gd name="T2" fmla="*/ 299 w 2482"/>
                <a:gd name="T3" fmla="*/ 0 h 2482"/>
                <a:gd name="T4" fmla="*/ 230 w 2482"/>
                <a:gd name="T5" fmla="*/ 7 h 2482"/>
                <a:gd name="T6" fmla="*/ 167 w 2482"/>
                <a:gd name="T7" fmla="*/ 30 h 2482"/>
                <a:gd name="T8" fmla="*/ 112 w 2482"/>
                <a:gd name="T9" fmla="*/ 65 h 2482"/>
                <a:gd name="T10" fmla="*/ 65 w 2482"/>
                <a:gd name="T11" fmla="*/ 112 h 2482"/>
                <a:gd name="T12" fmla="*/ 30 w 2482"/>
                <a:gd name="T13" fmla="*/ 167 h 2482"/>
                <a:gd name="T14" fmla="*/ 7 w 2482"/>
                <a:gd name="T15" fmla="*/ 230 h 2482"/>
                <a:gd name="T16" fmla="*/ 0 w 2482"/>
                <a:gd name="T17" fmla="*/ 299 h 2482"/>
                <a:gd name="T18" fmla="*/ 0 w 2482"/>
                <a:gd name="T19" fmla="*/ 2181 h 2482"/>
                <a:gd name="T20" fmla="*/ 7 w 2482"/>
                <a:gd name="T21" fmla="*/ 2250 h 2482"/>
                <a:gd name="T22" fmla="*/ 30 w 2482"/>
                <a:gd name="T23" fmla="*/ 2313 h 2482"/>
                <a:gd name="T24" fmla="*/ 65 w 2482"/>
                <a:gd name="T25" fmla="*/ 2369 h 2482"/>
                <a:gd name="T26" fmla="*/ 112 w 2482"/>
                <a:gd name="T27" fmla="*/ 2415 h 2482"/>
                <a:gd name="T28" fmla="*/ 167 w 2482"/>
                <a:gd name="T29" fmla="*/ 2450 h 2482"/>
                <a:gd name="T30" fmla="*/ 230 w 2482"/>
                <a:gd name="T31" fmla="*/ 2473 h 2482"/>
                <a:gd name="T32" fmla="*/ 299 w 2482"/>
                <a:gd name="T33" fmla="*/ 2481 h 2482"/>
                <a:gd name="T34" fmla="*/ 2181 w 2482"/>
                <a:gd name="T35" fmla="*/ 2481 h 2482"/>
                <a:gd name="T36" fmla="*/ 2250 w 2482"/>
                <a:gd name="T37" fmla="*/ 2473 h 2482"/>
                <a:gd name="T38" fmla="*/ 2313 w 2482"/>
                <a:gd name="T39" fmla="*/ 2450 h 2482"/>
                <a:gd name="T40" fmla="*/ 2369 w 2482"/>
                <a:gd name="T41" fmla="*/ 2415 h 2482"/>
                <a:gd name="T42" fmla="*/ 2415 w 2482"/>
                <a:gd name="T43" fmla="*/ 2369 h 2482"/>
                <a:gd name="T44" fmla="*/ 2450 w 2482"/>
                <a:gd name="T45" fmla="*/ 2313 h 2482"/>
                <a:gd name="T46" fmla="*/ 2473 w 2482"/>
                <a:gd name="T47" fmla="*/ 2250 h 2482"/>
                <a:gd name="T48" fmla="*/ 2481 w 2482"/>
                <a:gd name="T49" fmla="*/ 2181 h 2482"/>
                <a:gd name="T50" fmla="*/ 2481 w 2482"/>
                <a:gd name="T51" fmla="*/ 299 h 2482"/>
                <a:gd name="T52" fmla="*/ 2473 w 2482"/>
                <a:gd name="T53" fmla="*/ 230 h 2482"/>
                <a:gd name="T54" fmla="*/ 2450 w 2482"/>
                <a:gd name="T55" fmla="*/ 167 h 2482"/>
                <a:gd name="T56" fmla="*/ 2415 w 2482"/>
                <a:gd name="T57" fmla="*/ 112 h 2482"/>
                <a:gd name="T58" fmla="*/ 2369 w 2482"/>
                <a:gd name="T59" fmla="*/ 65 h 2482"/>
                <a:gd name="T60" fmla="*/ 2313 w 2482"/>
                <a:gd name="T61" fmla="*/ 30 h 2482"/>
                <a:gd name="T62" fmla="*/ 2250 w 2482"/>
                <a:gd name="T63" fmla="*/ 7 h 2482"/>
                <a:gd name="T64" fmla="*/ 2181 w 2482"/>
                <a:gd name="T65" fmla="*/ 0 h 2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2" h="2482">
                  <a:moveTo>
                    <a:pt x="2181" y="0"/>
                  </a:moveTo>
                  <a:lnTo>
                    <a:pt x="299" y="0"/>
                  </a:lnTo>
                  <a:lnTo>
                    <a:pt x="230" y="7"/>
                  </a:lnTo>
                  <a:lnTo>
                    <a:pt x="167" y="30"/>
                  </a:lnTo>
                  <a:lnTo>
                    <a:pt x="112" y="65"/>
                  </a:lnTo>
                  <a:lnTo>
                    <a:pt x="65" y="112"/>
                  </a:lnTo>
                  <a:lnTo>
                    <a:pt x="30" y="167"/>
                  </a:lnTo>
                  <a:lnTo>
                    <a:pt x="7" y="230"/>
                  </a:lnTo>
                  <a:lnTo>
                    <a:pt x="0" y="299"/>
                  </a:lnTo>
                  <a:lnTo>
                    <a:pt x="0" y="2181"/>
                  </a:lnTo>
                  <a:lnTo>
                    <a:pt x="7" y="2250"/>
                  </a:lnTo>
                  <a:lnTo>
                    <a:pt x="30" y="2313"/>
                  </a:lnTo>
                  <a:lnTo>
                    <a:pt x="65" y="2369"/>
                  </a:lnTo>
                  <a:lnTo>
                    <a:pt x="112" y="2415"/>
                  </a:lnTo>
                  <a:lnTo>
                    <a:pt x="167" y="2450"/>
                  </a:lnTo>
                  <a:lnTo>
                    <a:pt x="230" y="2473"/>
                  </a:lnTo>
                  <a:lnTo>
                    <a:pt x="299" y="2481"/>
                  </a:lnTo>
                  <a:lnTo>
                    <a:pt x="2181" y="2481"/>
                  </a:lnTo>
                  <a:lnTo>
                    <a:pt x="2250" y="2473"/>
                  </a:lnTo>
                  <a:lnTo>
                    <a:pt x="2313" y="2450"/>
                  </a:lnTo>
                  <a:lnTo>
                    <a:pt x="2369" y="2415"/>
                  </a:lnTo>
                  <a:lnTo>
                    <a:pt x="2415" y="2369"/>
                  </a:lnTo>
                  <a:lnTo>
                    <a:pt x="2450" y="2313"/>
                  </a:lnTo>
                  <a:lnTo>
                    <a:pt x="2473" y="2250"/>
                  </a:lnTo>
                  <a:lnTo>
                    <a:pt x="2481" y="2181"/>
                  </a:lnTo>
                  <a:lnTo>
                    <a:pt x="2481" y="299"/>
                  </a:lnTo>
                  <a:lnTo>
                    <a:pt x="2473" y="230"/>
                  </a:lnTo>
                  <a:lnTo>
                    <a:pt x="2450" y="167"/>
                  </a:lnTo>
                  <a:lnTo>
                    <a:pt x="2415" y="112"/>
                  </a:lnTo>
                  <a:lnTo>
                    <a:pt x="2369" y="65"/>
                  </a:lnTo>
                  <a:lnTo>
                    <a:pt x="2313" y="30"/>
                  </a:lnTo>
                  <a:lnTo>
                    <a:pt x="2250" y="7"/>
                  </a:lnTo>
                  <a:lnTo>
                    <a:pt x="2181" y="0"/>
                  </a:lnTo>
                  <a:close/>
                </a:path>
              </a:pathLst>
            </a:custGeom>
            <a:solidFill>
              <a:srgbClr val="7413D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800" b="1">
                  <a:solidFill>
                    <a:schemeClr val="bg1"/>
                  </a:solidFill>
                </a:rPr>
                <a:t>Group</a:t>
              </a:r>
              <a:endParaRPr lang="en-GB" sz="1400" b="1">
                <a:solidFill>
                  <a:schemeClr val="bg1"/>
                </a:solidFill>
              </a:endParaRPr>
            </a:p>
          </p:txBody>
        </p:sp>
        <p:sp>
          <p:nvSpPr>
            <p:cNvPr id="7" name="Freeform 28">
              <a:extLst>
                <a:ext uri="{FF2B5EF4-FFF2-40B4-BE49-F238E27FC236}">
                  <a16:creationId xmlns:a16="http://schemas.microsoft.com/office/drawing/2014/main" id="{B724F648-AEB3-A274-FF33-5F3F95AFAF67}"/>
                </a:ext>
              </a:extLst>
            </p:cNvPr>
            <p:cNvSpPr>
              <a:spLocks/>
            </p:cNvSpPr>
            <p:nvPr/>
          </p:nvSpPr>
          <p:spPr bwMode="auto">
            <a:xfrm>
              <a:off x="9888" y="5159"/>
              <a:ext cx="2041" cy="2444"/>
            </a:xfrm>
            <a:prstGeom prst="roundRect">
              <a:avLst/>
            </a:prstGeom>
            <a:solidFill>
              <a:srgbClr val="FFB4E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rgbClr val="7414DC"/>
                  </a:solidFill>
                </a:rPr>
                <a:t>Trustee Board</a:t>
              </a:r>
            </a:p>
          </p:txBody>
        </p:sp>
        <p:sp>
          <p:nvSpPr>
            <p:cNvPr id="9" name="Freeform 41">
              <a:extLst>
                <a:ext uri="{FF2B5EF4-FFF2-40B4-BE49-F238E27FC236}">
                  <a16:creationId xmlns:a16="http://schemas.microsoft.com/office/drawing/2014/main" id="{02ECE291-B97E-CC18-2766-8A465BFD03CD}"/>
                </a:ext>
              </a:extLst>
            </p:cNvPr>
            <p:cNvSpPr>
              <a:spLocks/>
            </p:cNvSpPr>
            <p:nvPr/>
          </p:nvSpPr>
          <p:spPr bwMode="auto">
            <a:xfrm>
              <a:off x="4787" y="5159"/>
              <a:ext cx="2041" cy="2444"/>
            </a:xfrm>
            <a:prstGeom prst="roundRect">
              <a:avLst/>
            </a:pr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Group Leadership Team</a:t>
              </a:r>
            </a:p>
          </p:txBody>
        </p:sp>
      </p:grpSp>
      <p:grpSp>
        <p:nvGrpSpPr>
          <p:cNvPr id="29" name="Group 28">
            <a:extLst>
              <a:ext uri="{FF2B5EF4-FFF2-40B4-BE49-F238E27FC236}">
                <a16:creationId xmlns:a16="http://schemas.microsoft.com/office/drawing/2014/main" id="{2482C3D9-E766-B148-ECDD-CE025F1BCA5D}"/>
              </a:ext>
            </a:extLst>
          </p:cNvPr>
          <p:cNvGrpSpPr/>
          <p:nvPr/>
        </p:nvGrpSpPr>
        <p:grpSpPr>
          <a:xfrm>
            <a:off x="805394" y="1648697"/>
            <a:ext cx="4535118" cy="4536336"/>
            <a:chOff x="892017" y="1440457"/>
            <a:chExt cx="4535118" cy="4536336"/>
          </a:xfrm>
        </p:grpSpPr>
        <p:sp>
          <p:nvSpPr>
            <p:cNvPr id="11" name="Freeform 3">
              <a:extLst>
                <a:ext uri="{FF2B5EF4-FFF2-40B4-BE49-F238E27FC236}">
                  <a16:creationId xmlns:a16="http://schemas.microsoft.com/office/drawing/2014/main" id="{E6E7EE17-6CB3-24F2-C005-E87DFE42D160}"/>
                </a:ext>
              </a:extLst>
            </p:cNvPr>
            <p:cNvSpPr>
              <a:spLocks/>
            </p:cNvSpPr>
            <p:nvPr/>
          </p:nvSpPr>
          <p:spPr bwMode="auto">
            <a:xfrm>
              <a:off x="1540095" y="2088641"/>
              <a:ext cx="3239688" cy="3240287"/>
            </a:xfrm>
            <a:custGeom>
              <a:avLst/>
              <a:gdLst>
                <a:gd name="T0" fmla="*/ 629 w 6453"/>
                <a:gd name="T1" fmla="*/ 4 h 6741"/>
                <a:gd name="T2" fmla="*/ 483 w 6453"/>
                <a:gd name="T3" fmla="*/ 36 h 6741"/>
                <a:gd name="T4" fmla="*/ 350 w 6453"/>
                <a:gd name="T5" fmla="*/ 96 h 6741"/>
                <a:gd name="T6" fmla="*/ 233 w 6453"/>
                <a:gd name="T7" fmla="*/ 182 h 6741"/>
                <a:gd name="T8" fmla="*/ 136 w 6453"/>
                <a:gd name="T9" fmla="*/ 289 h 6741"/>
                <a:gd name="T10" fmla="*/ 62 w 6453"/>
                <a:gd name="T11" fmla="*/ 415 h 6741"/>
                <a:gd name="T12" fmla="*/ 16 w 6453"/>
                <a:gd name="T13" fmla="*/ 555 h 6741"/>
                <a:gd name="T14" fmla="*/ 0 w 6453"/>
                <a:gd name="T15" fmla="*/ 707 h 6741"/>
                <a:gd name="T16" fmla="*/ 4 w 6453"/>
                <a:gd name="T17" fmla="*/ 6110 h 6741"/>
                <a:gd name="T18" fmla="*/ 36 w 6453"/>
                <a:gd name="T19" fmla="*/ 6257 h 6741"/>
                <a:gd name="T20" fmla="*/ 96 w 6453"/>
                <a:gd name="T21" fmla="*/ 6390 h 6741"/>
                <a:gd name="T22" fmla="*/ 182 w 6453"/>
                <a:gd name="T23" fmla="*/ 6507 h 6741"/>
                <a:gd name="T24" fmla="*/ 289 w 6453"/>
                <a:gd name="T25" fmla="*/ 6604 h 6741"/>
                <a:gd name="T26" fmla="*/ 415 w 6453"/>
                <a:gd name="T27" fmla="*/ 6677 h 6741"/>
                <a:gd name="T28" fmla="*/ 555 w 6453"/>
                <a:gd name="T29" fmla="*/ 6724 h 6741"/>
                <a:gd name="T30" fmla="*/ 707 w 6453"/>
                <a:gd name="T31" fmla="*/ 6740 h 6741"/>
                <a:gd name="T32" fmla="*/ 5822 w 6453"/>
                <a:gd name="T33" fmla="*/ 6736 h 6741"/>
                <a:gd name="T34" fmla="*/ 5969 w 6453"/>
                <a:gd name="T35" fmla="*/ 6704 h 6741"/>
                <a:gd name="T36" fmla="*/ 6102 w 6453"/>
                <a:gd name="T37" fmla="*/ 6644 h 6741"/>
                <a:gd name="T38" fmla="*/ 6219 w 6453"/>
                <a:gd name="T39" fmla="*/ 6558 h 6741"/>
                <a:gd name="T40" fmla="*/ 6316 w 6453"/>
                <a:gd name="T41" fmla="*/ 6451 h 6741"/>
                <a:gd name="T42" fmla="*/ 6390 w 6453"/>
                <a:gd name="T43" fmla="*/ 6325 h 6741"/>
                <a:gd name="T44" fmla="*/ 6436 w 6453"/>
                <a:gd name="T45" fmla="*/ 6185 h 6741"/>
                <a:gd name="T46" fmla="*/ 6452 w 6453"/>
                <a:gd name="T47" fmla="*/ 6033 h 6741"/>
                <a:gd name="T48" fmla="*/ 6448 w 6453"/>
                <a:gd name="T49" fmla="*/ 630 h 6741"/>
                <a:gd name="T50" fmla="*/ 6416 w 6453"/>
                <a:gd name="T51" fmla="*/ 483 h 6741"/>
                <a:gd name="T52" fmla="*/ 6356 w 6453"/>
                <a:gd name="T53" fmla="*/ 350 h 6741"/>
                <a:gd name="T54" fmla="*/ 6270 w 6453"/>
                <a:gd name="T55" fmla="*/ 233 h 6741"/>
                <a:gd name="T56" fmla="*/ 6163 w 6453"/>
                <a:gd name="T57" fmla="*/ 136 h 6741"/>
                <a:gd name="T58" fmla="*/ 6037 w 6453"/>
                <a:gd name="T59" fmla="*/ 62 h 6741"/>
                <a:gd name="T60" fmla="*/ 5897 w 6453"/>
                <a:gd name="T61" fmla="*/ 16 h 6741"/>
                <a:gd name="T62" fmla="*/ 5745 w 6453"/>
                <a:gd name="T63" fmla="*/ 0 h 6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53" h="6741">
                  <a:moveTo>
                    <a:pt x="707" y="0"/>
                  </a:moveTo>
                  <a:lnTo>
                    <a:pt x="629" y="4"/>
                  </a:lnTo>
                  <a:lnTo>
                    <a:pt x="555" y="16"/>
                  </a:lnTo>
                  <a:lnTo>
                    <a:pt x="483" y="36"/>
                  </a:lnTo>
                  <a:lnTo>
                    <a:pt x="415" y="62"/>
                  </a:lnTo>
                  <a:lnTo>
                    <a:pt x="350" y="96"/>
                  </a:lnTo>
                  <a:lnTo>
                    <a:pt x="289" y="136"/>
                  </a:lnTo>
                  <a:lnTo>
                    <a:pt x="233" y="182"/>
                  </a:lnTo>
                  <a:lnTo>
                    <a:pt x="182" y="233"/>
                  </a:lnTo>
                  <a:lnTo>
                    <a:pt x="136" y="289"/>
                  </a:lnTo>
                  <a:lnTo>
                    <a:pt x="96" y="350"/>
                  </a:lnTo>
                  <a:lnTo>
                    <a:pt x="62" y="415"/>
                  </a:lnTo>
                  <a:lnTo>
                    <a:pt x="36" y="483"/>
                  </a:lnTo>
                  <a:lnTo>
                    <a:pt x="16" y="555"/>
                  </a:lnTo>
                  <a:lnTo>
                    <a:pt x="4" y="630"/>
                  </a:lnTo>
                  <a:lnTo>
                    <a:pt x="0" y="707"/>
                  </a:lnTo>
                  <a:lnTo>
                    <a:pt x="0" y="6033"/>
                  </a:lnTo>
                  <a:lnTo>
                    <a:pt x="4" y="6110"/>
                  </a:lnTo>
                  <a:lnTo>
                    <a:pt x="16" y="6185"/>
                  </a:lnTo>
                  <a:lnTo>
                    <a:pt x="36" y="6257"/>
                  </a:lnTo>
                  <a:lnTo>
                    <a:pt x="62" y="6325"/>
                  </a:lnTo>
                  <a:lnTo>
                    <a:pt x="96" y="6390"/>
                  </a:lnTo>
                  <a:lnTo>
                    <a:pt x="136" y="6451"/>
                  </a:lnTo>
                  <a:lnTo>
                    <a:pt x="182" y="6507"/>
                  </a:lnTo>
                  <a:lnTo>
                    <a:pt x="233" y="6558"/>
                  </a:lnTo>
                  <a:lnTo>
                    <a:pt x="289" y="6604"/>
                  </a:lnTo>
                  <a:lnTo>
                    <a:pt x="350" y="6644"/>
                  </a:lnTo>
                  <a:lnTo>
                    <a:pt x="415" y="6677"/>
                  </a:lnTo>
                  <a:lnTo>
                    <a:pt x="483" y="6704"/>
                  </a:lnTo>
                  <a:lnTo>
                    <a:pt x="555" y="6724"/>
                  </a:lnTo>
                  <a:lnTo>
                    <a:pt x="629" y="6736"/>
                  </a:lnTo>
                  <a:lnTo>
                    <a:pt x="707" y="6740"/>
                  </a:lnTo>
                  <a:lnTo>
                    <a:pt x="5745" y="6740"/>
                  </a:lnTo>
                  <a:lnTo>
                    <a:pt x="5822" y="6736"/>
                  </a:lnTo>
                  <a:lnTo>
                    <a:pt x="5897" y="6724"/>
                  </a:lnTo>
                  <a:lnTo>
                    <a:pt x="5969" y="6704"/>
                  </a:lnTo>
                  <a:lnTo>
                    <a:pt x="6037" y="6677"/>
                  </a:lnTo>
                  <a:lnTo>
                    <a:pt x="6102" y="6644"/>
                  </a:lnTo>
                  <a:lnTo>
                    <a:pt x="6163" y="6604"/>
                  </a:lnTo>
                  <a:lnTo>
                    <a:pt x="6219" y="6558"/>
                  </a:lnTo>
                  <a:lnTo>
                    <a:pt x="6270" y="6507"/>
                  </a:lnTo>
                  <a:lnTo>
                    <a:pt x="6316" y="6451"/>
                  </a:lnTo>
                  <a:lnTo>
                    <a:pt x="6356" y="6390"/>
                  </a:lnTo>
                  <a:lnTo>
                    <a:pt x="6390" y="6325"/>
                  </a:lnTo>
                  <a:lnTo>
                    <a:pt x="6416" y="6257"/>
                  </a:lnTo>
                  <a:lnTo>
                    <a:pt x="6436" y="6185"/>
                  </a:lnTo>
                  <a:lnTo>
                    <a:pt x="6448" y="6110"/>
                  </a:lnTo>
                  <a:lnTo>
                    <a:pt x="6452" y="6033"/>
                  </a:lnTo>
                  <a:lnTo>
                    <a:pt x="6452" y="707"/>
                  </a:lnTo>
                  <a:lnTo>
                    <a:pt x="6448" y="630"/>
                  </a:lnTo>
                  <a:lnTo>
                    <a:pt x="6436" y="555"/>
                  </a:lnTo>
                  <a:lnTo>
                    <a:pt x="6416" y="483"/>
                  </a:lnTo>
                  <a:lnTo>
                    <a:pt x="6390" y="415"/>
                  </a:lnTo>
                  <a:lnTo>
                    <a:pt x="6356" y="350"/>
                  </a:lnTo>
                  <a:lnTo>
                    <a:pt x="6316" y="289"/>
                  </a:lnTo>
                  <a:lnTo>
                    <a:pt x="6270" y="233"/>
                  </a:lnTo>
                  <a:lnTo>
                    <a:pt x="6219" y="182"/>
                  </a:lnTo>
                  <a:lnTo>
                    <a:pt x="6163" y="136"/>
                  </a:lnTo>
                  <a:lnTo>
                    <a:pt x="6102" y="96"/>
                  </a:lnTo>
                  <a:lnTo>
                    <a:pt x="6037" y="62"/>
                  </a:lnTo>
                  <a:lnTo>
                    <a:pt x="5969" y="36"/>
                  </a:lnTo>
                  <a:lnTo>
                    <a:pt x="5897" y="16"/>
                  </a:lnTo>
                  <a:lnTo>
                    <a:pt x="5822" y="4"/>
                  </a:lnTo>
                  <a:lnTo>
                    <a:pt x="5745" y="0"/>
                  </a:lnTo>
                  <a:lnTo>
                    <a:pt x="707" y="0"/>
                  </a:lnTo>
                  <a:close/>
                </a:path>
              </a:pathLst>
            </a:custGeom>
            <a:noFill/>
            <a:ln w="28575">
              <a:solidFill>
                <a:srgbClr val="7413D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6" name="Freeform 5">
              <a:extLst>
                <a:ext uri="{FF2B5EF4-FFF2-40B4-BE49-F238E27FC236}">
                  <a16:creationId xmlns:a16="http://schemas.microsoft.com/office/drawing/2014/main" id="{9F325238-D38D-3DF3-E3C3-FBEABFEB8633}"/>
                </a:ext>
              </a:extLst>
            </p:cNvPr>
            <p:cNvSpPr>
              <a:spLocks/>
            </p:cNvSpPr>
            <p:nvPr/>
          </p:nvSpPr>
          <p:spPr bwMode="auto">
            <a:xfrm>
              <a:off x="4131387" y="3852895"/>
              <a:ext cx="1295748" cy="1295734"/>
            </a:xfrm>
            <a:prstGeom prst="roundRect">
              <a:avLst/>
            </a:prstGeom>
            <a:solidFill>
              <a:srgbClr val="006DD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Team Member</a:t>
              </a:r>
            </a:p>
          </p:txBody>
        </p:sp>
        <p:sp>
          <p:nvSpPr>
            <p:cNvPr id="27" name="Freeform 6">
              <a:extLst>
                <a:ext uri="{FF2B5EF4-FFF2-40B4-BE49-F238E27FC236}">
                  <a16:creationId xmlns:a16="http://schemas.microsoft.com/office/drawing/2014/main" id="{04B3228A-FEBF-B7A0-7DE8-74E1A4943514}"/>
                </a:ext>
              </a:extLst>
            </p:cNvPr>
            <p:cNvSpPr>
              <a:spLocks/>
            </p:cNvSpPr>
            <p:nvPr/>
          </p:nvSpPr>
          <p:spPr bwMode="auto">
            <a:xfrm>
              <a:off x="2511963" y="1440457"/>
              <a:ext cx="1295748" cy="1295734"/>
            </a:xfrm>
            <a:prstGeom prst="roundRect">
              <a:avLst/>
            </a:prstGeom>
            <a:solidFill>
              <a:srgbClr val="7413D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Team Leader(s)</a:t>
              </a:r>
            </a:p>
          </p:txBody>
        </p:sp>
        <p:sp>
          <p:nvSpPr>
            <p:cNvPr id="28" name="Freeform 7">
              <a:extLst>
                <a:ext uri="{FF2B5EF4-FFF2-40B4-BE49-F238E27FC236}">
                  <a16:creationId xmlns:a16="http://schemas.microsoft.com/office/drawing/2014/main" id="{B1C17500-5AA7-984A-7180-E1047392EF5A}"/>
                </a:ext>
              </a:extLst>
            </p:cNvPr>
            <p:cNvSpPr>
              <a:spLocks/>
            </p:cNvSpPr>
            <p:nvPr/>
          </p:nvSpPr>
          <p:spPr bwMode="auto">
            <a:xfrm>
              <a:off x="2367952" y="2916805"/>
              <a:ext cx="1583974" cy="1583957"/>
            </a:xfrm>
            <a:prstGeom prst="roundRect">
              <a:avLst/>
            </a:prstGeom>
            <a:solidFill>
              <a:srgbClr val="7413D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800" b="1">
                  <a:solidFill>
                    <a:schemeClr val="bg1"/>
                  </a:solidFill>
                </a:rPr>
                <a:t>Section Team</a:t>
              </a:r>
            </a:p>
          </p:txBody>
        </p:sp>
        <p:sp>
          <p:nvSpPr>
            <p:cNvPr id="24" name="Freeform 9">
              <a:extLst>
                <a:ext uri="{FF2B5EF4-FFF2-40B4-BE49-F238E27FC236}">
                  <a16:creationId xmlns:a16="http://schemas.microsoft.com/office/drawing/2014/main" id="{CD85D312-B958-EC49-BCC9-DB039A60DF98}"/>
                </a:ext>
              </a:extLst>
            </p:cNvPr>
            <p:cNvSpPr>
              <a:spLocks/>
            </p:cNvSpPr>
            <p:nvPr/>
          </p:nvSpPr>
          <p:spPr bwMode="auto">
            <a:xfrm>
              <a:off x="892380" y="2455732"/>
              <a:ext cx="1295748" cy="1295734"/>
            </a:xfrm>
            <a:prstGeom prst="roundRect">
              <a:avLst/>
            </a:prstGeom>
            <a:solidFill>
              <a:srgbClr val="006DD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Team Member</a:t>
              </a:r>
            </a:p>
          </p:txBody>
        </p:sp>
        <p:sp>
          <p:nvSpPr>
            <p:cNvPr id="25" name="Freeform 10">
              <a:extLst>
                <a:ext uri="{FF2B5EF4-FFF2-40B4-BE49-F238E27FC236}">
                  <a16:creationId xmlns:a16="http://schemas.microsoft.com/office/drawing/2014/main" id="{9DD34557-504F-782E-29DC-FB2C2A4EFDAF}"/>
                </a:ext>
              </a:extLst>
            </p:cNvPr>
            <p:cNvSpPr>
              <a:spLocks/>
            </p:cNvSpPr>
            <p:nvPr/>
          </p:nvSpPr>
          <p:spPr bwMode="auto">
            <a:xfrm>
              <a:off x="4131387" y="2455732"/>
              <a:ext cx="1295748" cy="1295734"/>
            </a:xfrm>
            <a:prstGeom prst="roundRect">
              <a:avLst/>
            </a:prstGeom>
            <a:solidFill>
              <a:srgbClr val="006DD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Team Member</a:t>
              </a:r>
            </a:p>
          </p:txBody>
        </p:sp>
        <p:sp>
          <p:nvSpPr>
            <p:cNvPr id="22" name="Freeform 12">
              <a:extLst>
                <a:ext uri="{FF2B5EF4-FFF2-40B4-BE49-F238E27FC236}">
                  <a16:creationId xmlns:a16="http://schemas.microsoft.com/office/drawing/2014/main" id="{912C335E-C96E-A796-B12E-2B556CE14251}"/>
                </a:ext>
              </a:extLst>
            </p:cNvPr>
            <p:cNvSpPr>
              <a:spLocks/>
            </p:cNvSpPr>
            <p:nvPr/>
          </p:nvSpPr>
          <p:spPr bwMode="auto">
            <a:xfrm>
              <a:off x="892017" y="3852895"/>
              <a:ext cx="1295748" cy="1295734"/>
            </a:xfrm>
            <a:prstGeom prst="roundRect">
              <a:avLst/>
            </a:pr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Young Leader</a:t>
              </a:r>
            </a:p>
          </p:txBody>
        </p:sp>
        <p:sp>
          <p:nvSpPr>
            <p:cNvPr id="23" name="Freeform 13">
              <a:extLst>
                <a:ext uri="{FF2B5EF4-FFF2-40B4-BE49-F238E27FC236}">
                  <a16:creationId xmlns:a16="http://schemas.microsoft.com/office/drawing/2014/main" id="{B91B5274-A984-C278-ED4C-AF8A0FC91190}"/>
                </a:ext>
              </a:extLst>
            </p:cNvPr>
            <p:cNvSpPr>
              <a:spLocks/>
            </p:cNvSpPr>
            <p:nvPr/>
          </p:nvSpPr>
          <p:spPr bwMode="auto">
            <a:xfrm>
              <a:off x="2511963" y="4681059"/>
              <a:ext cx="1295748" cy="1295734"/>
            </a:xfrm>
            <a:prstGeom prst="roundRect">
              <a:avLst/>
            </a:pr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Young Leader</a:t>
              </a:r>
            </a:p>
          </p:txBody>
        </p:sp>
      </p:grpSp>
      <p:sp>
        <p:nvSpPr>
          <p:cNvPr id="30" name="TextBox 29">
            <a:extLst>
              <a:ext uri="{FF2B5EF4-FFF2-40B4-BE49-F238E27FC236}">
                <a16:creationId xmlns:a16="http://schemas.microsoft.com/office/drawing/2014/main" id="{3B53BDF0-48ED-AFFE-552F-6BD921541C4D}"/>
              </a:ext>
            </a:extLst>
          </p:cNvPr>
          <p:cNvSpPr txBox="1"/>
          <p:nvPr/>
        </p:nvSpPr>
        <p:spPr>
          <a:xfrm>
            <a:off x="357809" y="637930"/>
            <a:ext cx="7352246" cy="584775"/>
          </a:xfrm>
          <a:prstGeom prst="rect">
            <a:avLst/>
          </a:prstGeom>
          <a:noFill/>
        </p:spPr>
        <p:txBody>
          <a:bodyPr wrap="square">
            <a:spAutoFit/>
          </a:bodyPr>
          <a:lstStyle/>
          <a:p>
            <a:pPr marL="64770">
              <a:spcBef>
                <a:spcPts val="2145"/>
              </a:spcBef>
            </a:pPr>
            <a:r>
              <a:rPr lang="en-GB" sz="3200" b="1">
                <a:solidFill>
                  <a:srgbClr val="7413DC"/>
                </a:solidFill>
                <a:latin typeface="Nunito Sans Black"/>
                <a:cs typeface="Nunito Sans Black"/>
              </a:rPr>
              <a:t>Section &amp; Group Structure</a:t>
            </a:r>
          </a:p>
        </p:txBody>
      </p:sp>
    </p:spTree>
    <p:extLst>
      <p:ext uri="{BB962C8B-B14F-4D97-AF65-F5344CB8AC3E}">
        <p14:creationId xmlns:p14="http://schemas.microsoft.com/office/powerpoint/2010/main" val="36501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9A5EE7-AEC9-7E0A-FF4B-7C6247482FFC}"/>
              </a:ext>
            </a:extLst>
          </p:cNvPr>
          <p:cNvGrpSpPr/>
          <p:nvPr/>
        </p:nvGrpSpPr>
        <p:grpSpPr>
          <a:xfrm>
            <a:off x="7207194" y="2064184"/>
            <a:ext cx="4492838" cy="4581556"/>
            <a:chOff x="102411" y="-18886"/>
            <a:chExt cx="4492838" cy="4581556"/>
          </a:xfrm>
        </p:grpSpPr>
        <p:sp>
          <p:nvSpPr>
            <p:cNvPr id="4" name="Freeform 54">
              <a:extLst>
                <a:ext uri="{FF2B5EF4-FFF2-40B4-BE49-F238E27FC236}">
                  <a16:creationId xmlns:a16="http://schemas.microsoft.com/office/drawing/2014/main" id="{ACFB967C-1B15-8115-1B22-746E470EE485}"/>
                </a:ext>
              </a:extLst>
            </p:cNvPr>
            <p:cNvSpPr>
              <a:spLocks/>
            </p:cNvSpPr>
            <p:nvPr/>
          </p:nvSpPr>
          <p:spPr bwMode="auto">
            <a:xfrm>
              <a:off x="701039" y="632460"/>
              <a:ext cx="3240000" cy="3240000"/>
            </a:xfrm>
            <a:custGeom>
              <a:avLst/>
              <a:gdLst>
                <a:gd name="T0" fmla="*/ 474 w 4334"/>
                <a:gd name="T1" fmla="*/ 0 h 4526"/>
                <a:gd name="T2" fmla="*/ 397 w 4334"/>
                <a:gd name="T3" fmla="*/ 6 h 4526"/>
                <a:gd name="T4" fmla="*/ 324 w 4334"/>
                <a:gd name="T5" fmla="*/ 24 h 4526"/>
                <a:gd name="T6" fmla="*/ 256 w 4334"/>
                <a:gd name="T7" fmla="*/ 53 h 4526"/>
                <a:gd name="T8" fmla="*/ 194 w 4334"/>
                <a:gd name="T9" fmla="*/ 91 h 4526"/>
                <a:gd name="T10" fmla="*/ 139 w 4334"/>
                <a:gd name="T11" fmla="*/ 139 h 4526"/>
                <a:gd name="T12" fmla="*/ 91 w 4334"/>
                <a:gd name="T13" fmla="*/ 194 h 4526"/>
                <a:gd name="T14" fmla="*/ 53 w 4334"/>
                <a:gd name="T15" fmla="*/ 256 h 4526"/>
                <a:gd name="T16" fmla="*/ 24 w 4334"/>
                <a:gd name="T17" fmla="*/ 324 h 4526"/>
                <a:gd name="T18" fmla="*/ 6 w 4334"/>
                <a:gd name="T19" fmla="*/ 397 h 4526"/>
                <a:gd name="T20" fmla="*/ 0 w 4334"/>
                <a:gd name="T21" fmla="*/ 474 h 4526"/>
                <a:gd name="T22" fmla="*/ 0 w 4334"/>
                <a:gd name="T23" fmla="*/ 4052 h 4526"/>
                <a:gd name="T24" fmla="*/ 6 w 4334"/>
                <a:gd name="T25" fmla="*/ 4129 h 4526"/>
                <a:gd name="T26" fmla="*/ 24 w 4334"/>
                <a:gd name="T27" fmla="*/ 4202 h 4526"/>
                <a:gd name="T28" fmla="*/ 53 w 4334"/>
                <a:gd name="T29" fmla="*/ 4270 h 4526"/>
                <a:gd name="T30" fmla="*/ 91 w 4334"/>
                <a:gd name="T31" fmla="*/ 4332 h 4526"/>
                <a:gd name="T32" fmla="*/ 139 w 4334"/>
                <a:gd name="T33" fmla="*/ 4387 h 4526"/>
                <a:gd name="T34" fmla="*/ 194 w 4334"/>
                <a:gd name="T35" fmla="*/ 4435 h 4526"/>
                <a:gd name="T36" fmla="*/ 256 w 4334"/>
                <a:gd name="T37" fmla="*/ 4473 h 4526"/>
                <a:gd name="T38" fmla="*/ 324 w 4334"/>
                <a:gd name="T39" fmla="*/ 4502 h 4526"/>
                <a:gd name="T40" fmla="*/ 397 w 4334"/>
                <a:gd name="T41" fmla="*/ 4520 h 4526"/>
                <a:gd name="T42" fmla="*/ 474 w 4334"/>
                <a:gd name="T43" fmla="*/ 4526 h 4526"/>
                <a:gd name="T44" fmla="*/ 3858 w 4334"/>
                <a:gd name="T45" fmla="*/ 4526 h 4526"/>
                <a:gd name="T46" fmla="*/ 3935 w 4334"/>
                <a:gd name="T47" fmla="*/ 4520 h 4526"/>
                <a:gd name="T48" fmla="*/ 4008 w 4334"/>
                <a:gd name="T49" fmla="*/ 4502 h 4526"/>
                <a:gd name="T50" fmla="*/ 4077 w 4334"/>
                <a:gd name="T51" fmla="*/ 4473 h 4526"/>
                <a:gd name="T52" fmla="*/ 4139 w 4334"/>
                <a:gd name="T53" fmla="*/ 4435 h 4526"/>
                <a:gd name="T54" fmla="*/ 4194 w 4334"/>
                <a:gd name="T55" fmla="*/ 4387 h 4526"/>
                <a:gd name="T56" fmla="*/ 4242 w 4334"/>
                <a:gd name="T57" fmla="*/ 4332 h 4526"/>
                <a:gd name="T58" fmla="*/ 4280 w 4334"/>
                <a:gd name="T59" fmla="*/ 4270 h 4526"/>
                <a:gd name="T60" fmla="*/ 4309 w 4334"/>
                <a:gd name="T61" fmla="*/ 4202 h 4526"/>
                <a:gd name="T62" fmla="*/ 4327 w 4334"/>
                <a:gd name="T63" fmla="*/ 4129 h 4526"/>
                <a:gd name="T64" fmla="*/ 4333 w 4334"/>
                <a:gd name="T65" fmla="*/ 4052 h 4526"/>
                <a:gd name="T66" fmla="*/ 4333 w 4334"/>
                <a:gd name="T67" fmla="*/ 474 h 4526"/>
                <a:gd name="T68" fmla="*/ 4327 w 4334"/>
                <a:gd name="T69" fmla="*/ 397 h 4526"/>
                <a:gd name="T70" fmla="*/ 4309 w 4334"/>
                <a:gd name="T71" fmla="*/ 324 h 4526"/>
                <a:gd name="T72" fmla="*/ 4280 w 4334"/>
                <a:gd name="T73" fmla="*/ 256 h 4526"/>
                <a:gd name="T74" fmla="*/ 4242 w 4334"/>
                <a:gd name="T75" fmla="*/ 194 h 4526"/>
                <a:gd name="T76" fmla="*/ 4194 w 4334"/>
                <a:gd name="T77" fmla="*/ 139 h 4526"/>
                <a:gd name="T78" fmla="*/ 4139 w 4334"/>
                <a:gd name="T79" fmla="*/ 91 h 4526"/>
                <a:gd name="T80" fmla="*/ 4077 w 4334"/>
                <a:gd name="T81" fmla="*/ 53 h 4526"/>
                <a:gd name="T82" fmla="*/ 4008 w 4334"/>
                <a:gd name="T83" fmla="*/ 24 h 4526"/>
                <a:gd name="T84" fmla="*/ 3935 w 4334"/>
                <a:gd name="T85" fmla="*/ 6 h 4526"/>
                <a:gd name="T86" fmla="*/ 3858 w 4334"/>
                <a:gd name="T87" fmla="*/ 0 h 4526"/>
                <a:gd name="T88" fmla="*/ 474 w 4334"/>
                <a:gd name="T89" fmla="*/ 0 h 4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4" h="4526">
                  <a:moveTo>
                    <a:pt x="474" y="0"/>
                  </a:moveTo>
                  <a:lnTo>
                    <a:pt x="397" y="6"/>
                  </a:lnTo>
                  <a:lnTo>
                    <a:pt x="324" y="24"/>
                  </a:lnTo>
                  <a:lnTo>
                    <a:pt x="256" y="53"/>
                  </a:lnTo>
                  <a:lnTo>
                    <a:pt x="194" y="91"/>
                  </a:lnTo>
                  <a:lnTo>
                    <a:pt x="139" y="139"/>
                  </a:lnTo>
                  <a:lnTo>
                    <a:pt x="91" y="194"/>
                  </a:lnTo>
                  <a:lnTo>
                    <a:pt x="53" y="256"/>
                  </a:lnTo>
                  <a:lnTo>
                    <a:pt x="24" y="324"/>
                  </a:lnTo>
                  <a:lnTo>
                    <a:pt x="6" y="397"/>
                  </a:lnTo>
                  <a:lnTo>
                    <a:pt x="0" y="474"/>
                  </a:lnTo>
                  <a:lnTo>
                    <a:pt x="0" y="4052"/>
                  </a:lnTo>
                  <a:lnTo>
                    <a:pt x="6" y="4129"/>
                  </a:lnTo>
                  <a:lnTo>
                    <a:pt x="24" y="4202"/>
                  </a:lnTo>
                  <a:lnTo>
                    <a:pt x="53" y="4270"/>
                  </a:lnTo>
                  <a:lnTo>
                    <a:pt x="91" y="4332"/>
                  </a:lnTo>
                  <a:lnTo>
                    <a:pt x="139" y="4387"/>
                  </a:lnTo>
                  <a:lnTo>
                    <a:pt x="194" y="4435"/>
                  </a:lnTo>
                  <a:lnTo>
                    <a:pt x="256" y="4473"/>
                  </a:lnTo>
                  <a:lnTo>
                    <a:pt x="324" y="4502"/>
                  </a:lnTo>
                  <a:lnTo>
                    <a:pt x="397" y="4520"/>
                  </a:lnTo>
                  <a:lnTo>
                    <a:pt x="474" y="4526"/>
                  </a:lnTo>
                  <a:lnTo>
                    <a:pt x="3858" y="4526"/>
                  </a:lnTo>
                  <a:lnTo>
                    <a:pt x="3935" y="4520"/>
                  </a:lnTo>
                  <a:lnTo>
                    <a:pt x="4008" y="4502"/>
                  </a:lnTo>
                  <a:lnTo>
                    <a:pt x="4077" y="4473"/>
                  </a:lnTo>
                  <a:lnTo>
                    <a:pt x="4139" y="4435"/>
                  </a:lnTo>
                  <a:lnTo>
                    <a:pt x="4194" y="4387"/>
                  </a:lnTo>
                  <a:lnTo>
                    <a:pt x="4242" y="4332"/>
                  </a:lnTo>
                  <a:lnTo>
                    <a:pt x="4280" y="4270"/>
                  </a:lnTo>
                  <a:lnTo>
                    <a:pt x="4309" y="4202"/>
                  </a:lnTo>
                  <a:lnTo>
                    <a:pt x="4327" y="4129"/>
                  </a:lnTo>
                  <a:lnTo>
                    <a:pt x="4333" y="4052"/>
                  </a:lnTo>
                  <a:lnTo>
                    <a:pt x="4333" y="474"/>
                  </a:lnTo>
                  <a:lnTo>
                    <a:pt x="4327" y="397"/>
                  </a:lnTo>
                  <a:lnTo>
                    <a:pt x="4309" y="324"/>
                  </a:lnTo>
                  <a:lnTo>
                    <a:pt x="4280" y="256"/>
                  </a:lnTo>
                  <a:lnTo>
                    <a:pt x="4242" y="194"/>
                  </a:lnTo>
                  <a:lnTo>
                    <a:pt x="4194" y="139"/>
                  </a:lnTo>
                  <a:lnTo>
                    <a:pt x="4139" y="91"/>
                  </a:lnTo>
                  <a:lnTo>
                    <a:pt x="4077" y="53"/>
                  </a:lnTo>
                  <a:lnTo>
                    <a:pt x="4008" y="24"/>
                  </a:lnTo>
                  <a:lnTo>
                    <a:pt x="3935" y="6"/>
                  </a:lnTo>
                  <a:lnTo>
                    <a:pt x="3858" y="0"/>
                  </a:lnTo>
                  <a:lnTo>
                    <a:pt x="474" y="0"/>
                  </a:lnTo>
                  <a:close/>
                </a:path>
              </a:pathLst>
            </a:custGeom>
            <a:noFill/>
            <a:ln w="25590">
              <a:solidFill>
                <a:srgbClr val="7413D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6" name="Freeform 56">
              <a:extLst>
                <a:ext uri="{FF2B5EF4-FFF2-40B4-BE49-F238E27FC236}">
                  <a16:creationId xmlns:a16="http://schemas.microsoft.com/office/drawing/2014/main" id="{15131EF7-5EC1-3DCC-BEDB-FF0202C1D86B}"/>
                </a:ext>
              </a:extLst>
            </p:cNvPr>
            <p:cNvSpPr>
              <a:spLocks/>
            </p:cNvSpPr>
            <p:nvPr/>
          </p:nvSpPr>
          <p:spPr bwMode="auto">
            <a:xfrm>
              <a:off x="1673039" y="-18886"/>
              <a:ext cx="1296000" cy="1296000"/>
            </a:xfrm>
            <a:custGeom>
              <a:avLst/>
              <a:gdLst>
                <a:gd name="T0" fmla="*/ 1676 w 1908"/>
                <a:gd name="T1" fmla="*/ 0 h 1908"/>
                <a:gd name="T2" fmla="*/ 230 w 1908"/>
                <a:gd name="T3" fmla="*/ 0 h 1908"/>
                <a:gd name="T4" fmla="*/ 157 w 1908"/>
                <a:gd name="T5" fmla="*/ 11 h 1908"/>
                <a:gd name="T6" fmla="*/ 94 w 1908"/>
                <a:gd name="T7" fmla="*/ 44 h 1908"/>
                <a:gd name="T8" fmla="*/ 44 w 1908"/>
                <a:gd name="T9" fmla="*/ 94 h 1908"/>
                <a:gd name="T10" fmla="*/ 11 w 1908"/>
                <a:gd name="T11" fmla="*/ 157 h 1908"/>
                <a:gd name="T12" fmla="*/ 0 w 1908"/>
                <a:gd name="T13" fmla="*/ 230 h 1908"/>
                <a:gd name="T14" fmla="*/ 0 w 1908"/>
                <a:gd name="T15" fmla="*/ 1676 h 1908"/>
                <a:gd name="T16" fmla="*/ 11 w 1908"/>
                <a:gd name="T17" fmla="*/ 1749 h 1908"/>
                <a:gd name="T18" fmla="*/ 44 w 1908"/>
                <a:gd name="T19" fmla="*/ 1812 h 1908"/>
                <a:gd name="T20" fmla="*/ 94 w 1908"/>
                <a:gd name="T21" fmla="*/ 1862 h 1908"/>
                <a:gd name="T22" fmla="*/ 157 w 1908"/>
                <a:gd name="T23" fmla="*/ 1895 h 1908"/>
                <a:gd name="T24" fmla="*/ 230 w 1908"/>
                <a:gd name="T25" fmla="*/ 1907 h 1908"/>
                <a:gd name="T26" fmla="*/ 1676 w 1908"/>
                <a:gd name="T27" fmla="*/ 1907 h 1908"/>
                <a:gd name="T28" fmla="*/ 1749 w 1908"/>
                <a:gd name="T29" fmla="*/ 1895 h 1908"/>
                <a:gd name="T30" fmla="*/ 1812 w 1908"/>
                <a:gd name="T31" fmla="*/ 1862 h 1908"/>
                <a:gd name="T32" fmla="*/ 1862 w 1908"/>
                <a:gd name="T33" fmla="*/ 1812 h 1908"/>
                <a:gd name="T34" fmla="*/ 1895 w 1908"/>
                <a:gd name="T35" fmla="*/ 1749 h 1908"/>
                <a:gd name="T36" fmla="*/ 1907 w 1908"/>
                <a:gd name="T37" fmla="*/ 1676 h 1908"/>
                <a:gd name="T38" fmla="*/ 1907 w 1908"/>
                <a:gd name="T39" fmla="*/ 230 h 1908"/>
                <a:gd name="T40" fmla="*/ 1895 w 1908"/>
                <a:gd name="T41" fmla="*/ 157 h 1908"/>
                <a:gd name="T42" fmla="*/ 1862 w 1908"/>
                <a:gd name="T43" fmla="*/ 94 h 1908"/>
                <a:gd name="T44" fmla="*/ 1812 w 1908"/>
                <a:gd name="T45" fmla="*/ 44 h 1908"/>
                <a:gd name="T46" fmla="*/ 1749 w 1908"/>
                <a:gd name="T47" fmla="*/ 11 h 1908"/>
                <a:gd name="T48" fmla="*/ 1676 w 1908"/>
                <a:gd name="T4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8">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t>Leadership Team</a:t>
              </a:r>
            </a:p>
          </p:txBody>
        </p:sp>
        <p:sp>
          <p:nvSpPr>
            <p:cNvPr id="7" name="Freeform 57">
              <a:extLst>
                <a:ext uri="{FF2B5EF4-FFF2-40B4-BE49-F238E27FC236}">
                  <a16:creationId xmlns:a16="http://schemas.microsoft.com/office/drawing/2014/main" id="{542D3505-2DC9-EF8D-00C7-0AE3EFFB2320}"/>
                </a:ext>
              </a:extLst>
            </p:cNvPr>
            <p:cNvSpPr>
              <a:spLocks/>
            </p:cNvSpPr>
            <p:nvPr/>
          </p:nvSpPr>
          <p:spPr bwMode="auto">
            <a:xfrm>
              <a:off x="107373" y="-13783"/>
              <a:ext cx="1296000" cy="1296000"/>
            </a:xfrm>
            <a:custGeom>
              <a:avLst/>
              <a:gdLst>
                <a:gd name="T0" fmla="*/ 1676 w 1908"/>
                <a:gd name="T1" fmla="*/ 0 h 1908"/>
                <a:gd name="T2" fmla="*/ 230 w 1908"/>
                <a:gd name="T3" fmla="*/ 0 h 1908"/>
                <a:gd name="T4" fmla="*/ 157 w 1908"/>
                <a:gd name="T5" fmla="*/ 11 h 1908"/>
                <a:gd name="T6" fmla="*/ 94 w 1908"/>
                <a:gd name="T7" fmla="*/ 44 h 1908"/>
                <a:gd name="T8" fmla="*/ 44 w 1908"/>
                <a:gd name="T9" fmla="*/ 94 h 1908"/>
                <a:gd name="T10" fmla="*/ 11 w 1908"/>
                <a:gd name="T11" fmla="*/ 157 h 1908"/>
                <a:gd name="T12" fmla="*/ 0 w 1908"/>
                <a:gd name="T13" fmla="*/ 230 h 1908"/>
                <a:gd name="T14" fmla="*/ 0 w 1908"/>
                <a:gd name="T15" fmla="*/ 1676 h 1908"/>
                <a:gd name="T16" fmla="*/ 11 w 1908"/>
                <a:gd name="T17" fmla="*/ 1749 h 1908"/>
                <a:gd name="T18" fmla="*/ 44 w 1908"/>
                <a:gd name="T19" fmla="*/ 1812 h 1908"/>
                <a:gd name="T20" fmla="*/ 94 w 1908"/>
                <a:gd name="T21" fmla="*/ 1862 h 1908"/>
                <a:gd name="T22" fmla="*/ 157 w 1908"/>
                <a:gd name="T23" fmla="*/ 1895 h 1908"/>
                <a:gd name="T24" fmla="*/ 230 w 1908"/>
                <a:gd name="T25" fmla="*/ 1907 h 1908"/>
                <a:gd name="T26" fmla="*/ 1676 w 1908"/>
                <a:gd name="T27" fmla="*/ 1907 h 1908"/>
                <a:gd name="T28" fmla="*/ 1749 w 1908"/>
                <a:gd name="T29" fmla="*/ 1895 h 1908"/>
                <a:gd name="T30" fmla="*/ 1812 w 1908"/>
                <a:gd name="T31" fmla="*/ 1862 h 1908"/>
                <a:gd name="T32" fmla="*/ 1862 w 1908"/>
                <a:gd name="T33" fmla="*/ 1812 h 1908"/>
                <a:gd name="T34" fmla="*/ 1895 w 1908"/>
                <a:gd name="T35" fmla="*/ 1749 h 1908"/>
                <a:gd name="T36" fmla="*/ 1907 w 1908"/>
                <a:gd name="T37" fmla="*/ 1676 h 1908"/>
                <a:gd name="T38" fmla="*/ 1907 w 1908"/>
                <a:gd name="T39" fmla="*/ 230 h 1908"/>
                <a:gd name="T40" fmla="*/ 1895 w 1908"/>
                <a:gd name="T41" fmla="*/ 157 h 1908"/>
                <a:gd name="T42" fmla="*/ 1862 w 1908"/>
                <a:gd name="T43" fmla="*/ 94 h 1908"/>
                <a:gd name="T44" fmla="*/ 1812 w 1908"/>
                <a:gd name="T45" fmla="*/ 44 h 1908"/>
                <a:gd name="T46" fmla="*/ 1749 w 1908"/>
                <a:gd name="T47" fmla="*/ 11 h 1908"/>
                <a:gd name="T48" fmla="*/ 1676 w 1908"/>
                <a:gd name="T4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8">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FFB4E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US" sz="1400" b="1">
                  <a:solidFill>
                    <a:srgbClr val="7414DC"/>
                  </a:solidFill>
                  <a:effectLst/>
                  <a:latin typeface="NunitoSans-Black"/>
                  <a:ea typeface="Times New Roman" panose="02020603050405020304" pitchFamily="18" charset="0"/>
                  <a:cs typeface="NunitoSans-Black"/>
                </a:rPr>
                <a:t> Trustee Board</a:t>
              </a:r>
              <a:endParaRPr lang="en-GB" sz="1400" b="1">
                <a:solidFill>
                  <a:srgbClr val="7414DC"/>
                </a:solidFill>
                <a:effectLst/>
                <a:latin typeface="NunitoSans-Black"/>
                <a:ea typeface="Times New Roman" panose="02020603050405020304" pitchFamily="18" charset="0"/>
                <a:cs typeface="NunitoSans-Black"/>
              </a:endParaRPr>
            </a:p>
          </p:txBody>
        </p:sp>
        <p:sp>
          <p:nvSpPr>
            <p:cNvPr id="8" name="Freeform 55">
              <a:extLst>
                <a:ext uri="{FF2B5EF4-FFF2-40B4-BE49-F238E27FC236}">
                  <a16:creationId xmlns:a16="http://schemas.microsoft.com/office/drawing/2014/main" id="{231045C2-5232-182D-797E-30BB8007D100}"/>
                </a:ext>
              </a:extLst>
            </p:cNvPr>
            <p:cNvSpPr>
              <a:spLocks/>
            </p:cNvSpPr>
            <p:nvPr/>
          </p:nvSpPr>
          <p:spPr bwMode="auto">
            <a:xfrm>
              <a:off x="1559311" y="1479892"/>
              <a:ext cx="1584000" cy="1584000"/>
            </a:xfrm>
            <a:custGeom>
              <a:avLst/>
              <a:gdLst>
                <a:gd name="T0" fmla="*/ 2181 w 2482"/>
                <a:gd name="T1" fmla="*/ 0 h 2481"/>
                <a:gd name="T2" fmla="*/ 299 w 2482"/>
                <a:gd name="T3" fmla="*/ 0 h 2481"/>
                <a:gd name="T4" fmla="*/ 230 w 2482"/>
                <a:gd name="T5" fmla="*/ 7 h 2481"/>
                <a:gd name="T6" fmla="*/ 167 w 2482"/>
                <a:gd name="T7" fmla="*/ 30 h 2481"/>
                <a:gd name="T8" fmla="*/ 112 w 2482"/>
                <a:gd name="T9" fmla="*/ 65 h 2481"/>
                <a:gd name="T10" fmla="*/ 65 w 2482"/>
                <a:gd name="T11" fmla="*/ 112 h 2481"/>
                <a:gd name="T12" fmla="*/ 30 w 2482"/>
                <a:gd name="T13" fmla="*/ 167 h 2481"/>
                <a:gd name="T14" fmla="*/ 7 w 2482"/>
                <a:gd name="T15" fmla="*/ 230 h 2481"/>
                <a:gd name="T16" fmla="*/ 0 w 2482"/>
                <a:gd name="T17" fmla="*/ 299 h 2481"/>
                <a:gd name="T18" fmla="*/ 0 w 2482"/>
                <a:gd name="T19" fmla="*/ 2181 h 2481"/>
                <a:gd name="T20" fmla="*/ 7 w 2482"/>
                <a:gd name="T21" fmla="*/ 2250 h 2481"/>
                <a:gd name="T22" fmla="*/ 30 w 2482"/>
                <a:gd name="T23" fmla="*/ 2313 h 2481"/>
                <a:gd name="T24" fmla="*/ 65 w 2482"/>
                <a:gd name="T25" fmla="*/ 2369 h 2481"/>
                <a:gd name="T26" fmla="*/ 112 w 2482"/>
                <a:gd name="T27" fmla="*/ 2415 h 2481"/>
                <a:gd name="T28" fmla="*/ 167 w 2482"/>
                <a:gd name="T29" fmla="*/ 2450 h 2481"/>
                <a:gd name="T30" fmla="*/ 230 w 2482"/>
                <a:gd name="T31" fmla="*/ 2473 h 2481"/>
                <a:gd name="T32" fmla="*/ 299 w 2482"/>
                <a:gd name="T33" fmla="*/ 2481 h 2481"/>
                <a:gd name="T34" fmla="*/ 2181 w 2482"/>
                <a:gd name="T35" fmla="*/ 2481 h 2481"/>
                <a:gd name="T36" fmla="*/ 2250 w 2482"/>
                <a:gd name="T37" fmla="*/ 2473 h 2481"/>
                <a:gd name="T38" fmla="*/ 2313 w 2482"/>
                <a:gd name="T39" fmla="*/ 2450 h 2481"/>
                <a:gd name="T40" fmla="*/ 2369 w 2482"/>
                <a:gd name="T41" fmla="*/ 2415 h 2481"/>
                <a:gd name="T42" fmla="*/ 2415 w 2482"/>
                <a:gd name="T43" fmla="*/ 2369 h 2481"/>
                <a:gd name="T44" fmla="*/ 2450 w 2482"/>
                <a:gd name="T45" fmla="*/ 2313 h 2481"/>
                <a:gd name="T46" fmla="*/ 2473 w 2482"/>
                <a:gd name="T47" fmla="*/ 2250 h 2481"/>
                <a:gd name="T48" fmla="*/ 2481 w 2482"/>
                <a:gd name="T49" fmla="*/ 2181 h 2481"/>
                <a:gd name="T50" fmla="*/ 2481 w 2482"/>
                <a:gd name="T51" fmla="*/ 299 h 2481"/>
                <a:gd name="T52" fmla="*/ 2473 w 2482"/>
                <a:gd name="T53" fmla="*/ 230 h 2481"/>
                <a:gd name="T54" fmla="*/ 2450 w 2482"/>
                <a:gd name="T55" fmla="*/ 167 h 2481"/>
                <a:gd name="T56" fmla="*/ 2415 w 2482"/>
                <a:gd name="T57" fmla="*/ 112 h 2481"/>
                <a:gd name="T58" fmla="*/ 2369 w 2482"/>
                <a:gd name="T59" fmla="*/ 65 h 2481"/>
                <a:gd name="T60" fmla="*/ 2313 w 2482"/>
                <a:gd name="T61" fmla="*/ 30 h 2481"/>
                <a:gd name="T62" fmla="*/ 2250 w 2482"/>
                <a:gd name="T63" fmla="*/ 7 h 2481"/>
                <a:gd name="T64" fmla="*/ 2181 w 2482"/>
                <a:gd name="T65" fmla="*/ 0 h 2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2" h="2481">
                  <a:moveTo>
                    <a:pt x="2181" y="0"/>
                  </a:moveTo>
                  <a:lnTo>
                    <a:pt x="299" y="0"/>
                  </a:lnTo>
                  <a:lnTo>
                    <a:pt x="230" y="7"/>
                  </a:lnTo>
                  <a:lnTo>
                    <a:pt x="167" y="30"/>
                  </a:lnTo>
                  <a:lnTo>
                    <a:pt x="112" y="65"/>
                  </a:lnTo>
                  <a:lnTo>
                    <a:pt x="65" y="112"/>
                  </a:lnTo>
                  <a:lnTo>
                    <a:pt x="30" y="167"/>
                  </a:lnTo>
                  <a:lnTo>
                    <a:pt x="7" y="230"/>
                  </a:lnTo>
                  <a:lnTo>
                    <a:pt x="0" y="299"/>
                  </a:lnTo>
                  <a:lnTo>
                    <a:pt x="0" y="2181"/>
                  </a:lnTo>
                  <a:lnTo>
                    <a:pt x="7" y="2250"/>
                  </a:lnTo>
                  <a:lnTo>
                    <a:pt x="30" y="2313"/>
                  </a:lnTo>
                  <a:lnTo>
                    <a:pt x="65" y="2369"/>
                  </a:lnTo>
                  <a:lnTo>
                    <a:pt x="112" y="2415"/>
                  </a:lnTo>
                  <a:lnTo>
                    <a:pt x="167" y="2450"/>
                  </a:lnTo>
                  <a:lnTo>
                    <a:pt x="230" y="2473"/>
                  </a:lnTo>
                  <a:lnTo>
                    <a:pt x="299" y="2481"/>
                  </a:lnTo>
                  <a:lnTo>
                    <a:pt x="2181" y="2481"/>
                  </a:lnTo>
                  <a:lnTo>
                    <a:pt x="2250" y="2473"/>
                  </a:lnTo>
                  <a:lnTo>
                    <a:pt x="2313" y="2450"/>
                  </a:lnTo>
                  <a:lnTo>
                    <a:pt x="2369" y="2415"/>
                  </a:lnTo>
                  <a:lnTo>
                    <a:pt x="2415" y="2369"/>
                  </a:lnTo>
                  <a:lnTo>
                    <a:pt x="2450" y="2313"/>
                  </a:lnTo>
                  <a:lnTo>
                    <a:pt x="2473" y="2250"/>
                  </a:lnTo>
                  <a:lnTo>
                    <a:pt x="2481" y="2181"/>
                  </a:lnTo>
                  <a:lnTo>
                    <a:pt x="2481" y="299"/>
                  </a:lnTo>
                  <a:lnTo>
                    <a:pt x="2473" y="230"/>
                  </a:lnTo>
                  <a:lnTo>
                    <a:pt x="2450" y="167"/>
                  </a:lnTo>
                  <a:lnTo>
                    <a:pt x="2415" y="112"/>
                  </a:lnTo>
                  <a:lnTo>
                    <a:pt x="2369" y="65"/>
                  </a:lnTo>
                  <a:lnTo>
                    <a:pt x="2313" y="30"/>
                  </a:lnTo>
                  <a:lnTo>
                    <a:pt x="2250" y="7"/>
                  </a:lnTo>
                  <a:lnTo>
                    <a:pt x="2181" y="0"/>
                  </a:lnTo>
                  <a:close/>
                </a:path>
              </a:pathLst>
            </a:custGeom>
            <a:solidFill>
              <a:srgbClr val="7413D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800">
                  <a:solidFill>
                    <a:schemeClr val="bg1"/>
                  </a:solidFill>
                  <a:latin typeface="Nunito Sans ExtraBold" panose="00000900000000000000" pitchFamily="2" charset="0"/>
                </a:rPr>
                <a:t>County</a:t>
              </a:r>
            </a:p>
          </p:txBody>
        </p:sp>
        <p:sp>
          <p:nvSpPr>
            <p:cNvPr id="9" name="Freeform 59">
              <a:extLst>
                <a:ext uri="{FF2B5EF4-FFF2-40B4-BE49-F238E27FC236}">
                  <a16:creationId xmlns:a16="http://schemas.microsoft.com/office/drawing/2014/main" id="{E52E4F27-0308-DD34-3332-A726CD465E3F}"/>
                </a:ext>
              </a:extLst>
            </p:cNvPr>
            <p:cNvSpPr>
              <a:spLocks/>
            </p:cNvSpPr>
            <p:nvPr/>
          </p:nvSpPr>
          <p:spPr bwMode="auto">
            <a:xfrm>
              <a:off x="102411" y="1632876"/>
              <a:ext cx="1296000" cy="1296000"/>
            </a:xfrm>
            <a:custGeom>
              <a:avLst/>
              <a:gdLst>
                <a:gd name="T0" fmla="*/ 1676 w 1908"/>
                <a:gd name="T1" fmla="*/ 0 h 1907"/>
                <a:gd name="T2" fmla="*/ 230 w 1908"/>
                <a:gd name="T3" fmla="*/ 0 h 1907"/>
                <a:gd name="T4" fmla="*/ 157 w 1908"/>
                <a:gd name="T5" fmla="*/ 11 h 1907"/>
                <a:gd name="T6" fmla="*/ 94 w 1908"/>
                <a:gd name="T7" fmla="*/ 44 h 1907"/>
                <a:gd name="T8" fmla="*/ 44 w 1908"/>
                <a:gd name="T9" fmla="*/ 94 h 1907"/>
                <a:gd name="T10" fmla="*/ 11 w 1908"/>
                <a:gd name="T11" fmla="*/ 157 h 1907"/>
                <a:gd name="T12" fmla="*/ 0 w 1908"/>
                <a:gd name="T13" fmla="*/ 230 h 1907"/>
                <a:gd name="T14" fmla="*/ 0 w 1908"/>
                <a:gd name="T15" fmla="*/ 1676 h 1907"/>
                <a:gd name="T16" fmla="*/ 11 w 1908"/>
                <a:gd name="T17" fmla="*/ 1749 h 1907"/>
                <a:gd name="T18" fmla="*/ 44 w 1908"/>
                <a:gd name="T19" fmla="*/ 1812 h 1907"/>
                <a:gd name="T20" fmla="*/ 94 w 1908"/>
                <a:gd name="T21" fmla="*/ 1862 h 1907"/>
                <a:gd name="T22" fmla="*/ 157 w 1908"/>
                <a:gd name="T23" fmla="*/ 1895 h 1907"/>
                <a:gd name="T24" fmla="*/ 230 w 1908"/>
                <a:gd name="T25" fmla="*/ 1907 h 1907"/>
                <a:gd name="T26" fmla="*/ 1676 w 1908"/>
                <a:gd name="T27" fmla="*/ 1907 h 1907"/>
                <a:gd name="T28" fmla="*/ 1749 w 1908"/>
                <a:gd name="T29" fmla="*/ 1895 h 1907"/>
                <a:gd name="T30" fmla="*/ 1812 w 1908"/>
                <a:gd name="T31" fmla="*/ 1862 h 1907"/>
                <a:gd name="T32" fmla="*/ 1862 w 1908"/>
                <a:gd name="T33" fmla="*/ 1812 h 1907"/>
                <a:gd name="T34" fmla="*/ 1895 w 1908"/>
                <a:gd name="T35" fmla="*/ 1749 h 1907"/>
                <a:gd name="T36" fmla="*/ 1907 w 1908"/>
                <a:gd name="T37" fmla="*/ 1676 h 1907"/>
                <a:gd name="T38" fmla="*/ 1907 w 1908"/>
                <a:gd name="T39" fmla="*/ 230 h 1907"/>
                <a:gd name="T40" fmla="*/ 1895 w 1908"/>
                <a:gd name="T41" fmla="*/ 157 h 1907"/>
                <a:gd name="T42" fmla="*/ 1862 w 1908"/>
                <a:gd name="T43" fmla="*/ 94 h 1907"/>
                <a:gd name="T44" fmla="*/ 1812 w 1908"/>
                <a:gd name="T45" fmla="*/ 44 h 1907"/>
                <a:gd name="T46" fmla="*/ 1749 w 1908"/>
                <a:gd name="T47" fmla="*/ 11 h 1907"/>
                <a:gd name="T48" fmla="*/ 1676 w 1908"/>
                <a:gd name="T49"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7">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006DD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Volunteering Development Team</a:t>
              </a:r>
            </a:p>
          </p:txBody>
        </p:sp>
        <p:sp>
          <p:nvSpPr>
            <p:cNvPr id="10" name="Freeform 61">
              <a:extLst>
                <a:ext uri="{FF2B5EF4-FFF2-40B4-BE49-F238E27FC236}">
                  <a16:creationId xmlns:a16="http://schemas.microsoft.com/office/drawing/2014/main" id="{863C6F53-E795-67E7-AD60-EF94F873DD41}"/>
                </a:ext>
              </a:extLst>
            </p:cNvPr>
            <p:cNvSpPr>
              <a:spLocks/>
            </p:cNvSpPr>
            <p:nvPr/>
          </p:nvSpPr>
          <p:spPr bwMode="auto">
            <a:xfrm>
              <a:off x="3299249" y="1604460"/>
              <a:ext cx="1296000" cy="1296000"/>
            </a:xfrm>
            <a:custGeom>
              <a:avLst/>
              <a:gdLst>
                <a:gd name="T0" fmla="*/ 1676 w 1908"/>
                <a:gd name="T1" fmla="*/ 0 h 1908"/>
                <a:gd name="T2" fmla="*/ 230 w 1908"/>
                <a:gd name="T3" fmla="*/ 0 h 1908"/>
                <a:gd name="T4" fmla="*/ 157 w 1908"/>
                <a:gd name="T5" fmla="*/ 11 h 1908"/>
                <a:gd name="T6" fmla="*/ 94 w 1908"/>
                <a:gd name="T7" fmla="*/ 44 h 1908"/>
                <a:gd name="T8" fmla="*/ 44 w 1908"/>
                <a:gd name="T9" fmla="*/ 94 h 1908"/>
                <a:gd name="T10" fmla="*/ 11 w 1908"/>
                <a:gd name="T11" fmla="*/ 157 h 1908"/>
                <a:gd name="T12" fmla="*/ 0 w 1908"/>
                <a:gd name="T13" fmla="*/ 230 h 1908"/>
                <a:gd name="T14" fmla="*/ 0 w 1908"/>
                <a:gd name="T15" fmla="*/ 1676 h 1908"/>
                <a:gd name="T16" fmla="*/ 11 w 1908"/>
                <a:gd name="T17" fmla="*/ 1749 h 1908"/>
                <a:gd name="T18" fmla="*/ 44 w 1908"/>
                <a:gd name="T19" fmla="*/ 1812 h 1908"/>
                <a:gd name="T20" fmla="*/ 94 w 1908"/>
                <a:gd name="T21" fmla="*/ 1862 h 1908"/>
                <a:gd name="T22" fmla="*/ 157 w 1908"/>
                <a:gd name="T23" fmla="*/ 1895 h 1908"/>
                <a:gd name="T24" fmla="*/ 230 w 1908"/>
                <a:gd name="T25" fmla="*/ 1907 h 1908"/>
                <a:gd name="T26" fmla="*/ 1676 w 1908"/>
                <a:gd name="T27" fmla="*/ 1907 h 1908"/>
                <a:gd name="T28" fmla="*/ 1749 w 1908"/>
                <a:gd name="T29" fmla="*/ 1895 h 1908"/>
                <a:gd name="T30" fmla="*/ 1812 w 1908"/>
                <a:gd name="T31" fmla="*/ 1862 h 1908"/>
                <a:gd name="T32" fmla="*/ 1862 w 1908"/>
                <a:gd name="T33" fmla="*/ 1812 h 1908"/>
                <a:gd name="T34" fmla="*/ 1895 w 1908"/>
                <a:gd name="T35" fmla="*/ 1749 h 1908"/>
                <a:gd name="T36" fmla="*/ 1907 w 1908"/>
                <a:gd name="T37" fmla="*/ 1676 h 1908"/>
                <a:gd name="T38" fmla="*/ 1907 w 1908"/>
                <a:gd name="T39" fmla="*/ 230 h 1908"/>
                <a:gd name="T40" fmla="*/ 1895 w 1908"/>
                <a:gd name="T41" fmla="*/ 157 h 1908"/>
                <a:gd name="T42" fmla="*/ 1862 w 1908"/>
                <a:gd name="T43" fmla="*/ 94 h 1908"/>
                <a:gd name="T44" fmla="*/ 1812 w 1908"/>
                <a:gd name="T45" fmla="*/ 44 h 1908"/>
                <a:gd name="T46" fmla="*/ 1749 w 1908"/>
                <a:gd name="T47" fmla="*/ 11 h 1908"/>
                <a:gd name="T48" fmla="*/ 1676 w 1908"/>
                <a:gd name="T4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8">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Districts</a:t>
              </a:r>
              <a:endParaRPr lang="en-GB" sz="1600" b="1">
                <a:solidFill>
                  <a:schemeClr val="bg1"/>
                </a:solidFill>
              </a:endParaRPr>
            </a:p>
          </p:txBody>
        </p:sp>
        <p:sp>
          <p:nvSpPr>
            <p:cNvPr id="11" name="Freeform 62">
              <a:extLst>
                <a:ext uri="{FF2B5EF4-FFF2-40B4-BE49-F238E27FC236}">
                  <a16:creationId xmlns:a16="http://schemas.microsoft.com/office/drawing/2014/main" id="{2EB80B94-1D75-44A8-AA8F-EE4253BCC0DE}"/>
                </a:ext>
              </a:extLst>
            </p:cNvPr>
            <p:cNvSpPr>
              <a:spLocks/>
            </p:cNvSpPr>
            <p:nvPr/>
          </p:nvSpPr>
          <p:spPr bwMode="auto">
            <a:xfrm>
              <a:off x="107373" y="3266670"/>
              <a:ext cx="1296000" cy="1296000"/>
            </a:xfrm>
            <a:custGeom>
              <a:avLst/>
              <a:gdLst>
                <a:gd name="T0" fmla="*/ 1676 w 1908"/>
                <a:gd name="T1" fmla="*/ 0 h 1908"/>
                <a:gd name="T2" fmla="*/ 230 w 1908"/>
                <a:gd name="T3" fmla="*/ 0 h 1908"/>
                <a:gd name="T4" fmla="*/ 157 w 1908"/>
                <a:gd name="T5" fmla="*/ 11 h 1908"/>
                <a:gd name="T6" fmla="*/ 94 w 1908"/>
                <a:gd name="T7" fmla="*/ 44 h 1908"/>
                <a:gd name="T8" fmla="*/ 44 w 1908"/>
                <a:gd name="T9" fmla="*/ 94 h 1908"/>
                <a:gd name="T10" fmla="*/ 11 w 1908"/>
                <a:gd name="T11" fmla="*/ 157 h 1908"/>
                <a:gd name="T12" fmla="*/ 0 w 1908"/>
                <a:gd name="T13" fmla="*/ 230 h 1908"/>
                <a:gd name="T14" fmla="*/ 0 w 1908"/>
                <a:gd name="T15" fmla="*/ 1676 h 1908"/>
                <a:gd name="T16" fmla="*/ 11 w 1908"/>
                <a:gd name="T17" fmla="*/ 1749 h 1908"/>
                <a:gd name="T18" fmla="*/ 44 w 1908"/>
                <a:gd name="T19" fmla="*/ 1812 h 1908"/>
                <a:gd name="T20" fmla="*/ 94 w 1908"/>
                <a:gd name="T21" fmla="*/ 1862 h 1908"/>
                <a:gd name="T22" fmla="*/ 157 w 1908"/>
                <a:gd name="T23" fmla="*/ 1895 h 1908"/>
                <a:gd name="T24" fmla="*/ 230 w 1908"/>
                <a:gd name="T25" fmla="*/ 1907 h 1908"/>
                <a:gd name="T26" fmla="*/ 1676 w 1908"/>
                <a:gd name="T27" fmla="*/ 1907 h 1908"/>
                <a:gd name="T28" fmla="*/ 1749 w 1908"/>
                <a:gd name="T29" fmla="*/ 1895 h 1908"/>
                <a:gd name="T30" fmla="*/ 1812 w 1908"/>
                <a:gd name="T31" fmla="*/ 1862 h 1908"/>
                <a:gd name="T32" fmla="*/ 1862 w 1908"/>
                <a:gd name="T33" fmla="*/ 1812 h 1908"/>
                <a:gd name="T34" fmla="*/ 1895 w 1908"/>
                <a:gd name="T35" fmla="*/ 1749 h 1908"/>
                <a:gd name="T36" fmla="*/ 1907 w 1908"/>
                <a:gd name="T37" fmla="*/ 1676 h 1908"/>
                <a:gd name="T38" fmla="*/ 1907 w 1908"/>
                <a:gd name="T39" fmla="*/ 230 h 1908"/>
                <a:gd name="T40" fmla="*/ 1895 w 1908"/>
                <a:gd name="T41" fmla="*/ 157 h 1908"/>
                <a:gd name="T42" fmla="*/ 1862 w 1908"/>
                <a:gd name="T43" fmla="*/ 94 h 1908"/>
                <a:gd name="T44" fmla="*/ 1812 w 1908"/>
                <a:gd name="T45" fmla="*/ 44 h 1908"/>
                <a:gd name="T46" fmla="*/ 1749 w 1908"/>
                <a:gd name="T47" fmla="*/ 11 h 1908"/>
                <a:gd name="T48" fmla="*/ 1676 w 1908"/>
                <a:gd name="T4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8">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006DD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Programme Team</a:t>
              </a:r>
            </a:p>
          </p:txBody>
        </p:sp>
        <p:sp>
          <p:nvSpPr>
            <p:cNvPr id="12" name="Freeform 62">
              <a:extLst>
                <a:ext uri="{FF2B5EF4-FFF2-40B4-BE49-F238E27FC236}">
                  <a16:creationId xmlns:a16="http://schemas.microsoft.com/office/drawing/2014/main" id="{CF84BD52-4503-B507-F289-499C688413F2}"/>
                </a:ext>
              </a:extLst>
            </p:cNvPr>
            <p:cNvSpPr>
              <a:spLocks/>
            </p:cNvSpPr>
            <p:nvPr/>
          </p:nvSpPr>
          <p:spPr bwMode="auto">
            <a:xfrm>
              <a:off x="1703311" y="3266670"/>
              <a:ext cx="1296000" cy="1296000"/>
            </a:xfrm>
            <a:custGeom>
              <a:avLst/>
              <a:gdLst>
                <a:gd name="T0" fmla="*/ 1676 w 1908"/>
                <a:gd name="T1" fmla="*/ 0 h 1908"/>
                <a:gd name="T2" fmla="*/ 230 w 1908"/>
                <a:gd name="T3" fmla="*/ 0 h 1908"/>
                <a:gd name="T4" fmla="*/ 157 w 1908"/>
                <a:gd name="T5" fmla="*/ 11 h 1908"/>
                <a:gd name="T6" fmla="*/ 94 w 1908"/>
                <a:gd name="T7" fmla="*/ 44 h 1908"/>
                <a:gd name="T8" fmla="*/ 44 w 1908"/>
                <a:gd name="T9" fmla="*/ 94 h 1908"/>
                <a:gd name="T10" fmla="*/ 11 w 1908"/>
                <a:gd name="T11" fmla="*/ 157 h 1908"/>
                <a:gd name="T12" fmla="*/ 0 w 1908"/>
                <a:gd name="T13" fmla="*/ 230 h 1908"/>
                <a:gd name="T14" fmla="*/ 0 w 1908"/>
                <a:gd name="T15" fmla="*/ 1676 h 1908"/>
                <a:gd name="T16" fmla="*/ 11 w 1908"/>
                <a:gd name="T17" fmla="*/ 1749 h 1908"/>
                <a:gd name="T18" fmla="*/ 44 w 1908"/>
                <a:gd name="T19" fmla="*/ 1812 h 1908"/>
                <a:gd name="T20" fmla="*/ 94 w 1908"/>
                <a:gd name="T21" fmla="*/ 1862 h 1908"/>
                <a:gd name="T22" fmla="*/ 157 w 1908"/>
                <a:gd name="T23" fmla="*/ 1895 h 1908"/>
                <a:gd name="T24" fmla="*/ 230 w 1908"/>
                <a:gd name="T25" fmla="*/ 1907 h 1908"/>
                <a:gd name="T26" fmla="*/ 1676 w 1908"/>
                <a:gd name="T27" fmla="*/ 1907 h 1908"/>
                <a:gd name="T28" fmla="*/ 1749 w 1908"/>
                <a:gd name="T29" fmla="*/ 1895 h 1908"/>
                <a:gd name="T30" fmla="*/ 1812 w 1908"/>
                <a:gd name="T31" fmla="*/ 1862 h 1908"/>
                <a:gd name="T32" fmla="*/ 1862 w 1908"/>
                <a:gd name="T33" fmla="*/ 1812 h 1908"/>
                <a:gd name="T34" fmla="*/ 1895 w 1908"/>
                <a:gd name="T35" fmla="*/ 1749 h 1908"/>
                <a:gd name="T36" fmla="*/ 1907 w 1908"/>
                <a:gd name="T37" fmla="*/ 1676 h 1908"/>
                <a:gd name="T38" fmla="*/ 1907 w 1908"/>
                <a:gd name="T39" fmla="*/ 230 h 1908"/>
                <a:gd name="T40" fmla="*/ 1895 w 1908"/>
                <a:gd name="T41" fmla="*/ 157 h 1908"/>
                <a:gd name="T42" fmla="*/ 1862 w 1908"/>
                <a:gd name="T43" fmla="*/ 94 h 1908"/>
                <a:gd name="T44" fmla="*/ 1812 w 1908"/>
                <a:gd name="T45" fmla="*/ 44 h 1908"/>
                <a:gd name="T46" fmla="*/ 1749 w 1908"/>
                <a:gd name="T47" fmla="*/ 11 h 1908"/>
                <a:gd name="T48" fmla="*/ 1676 w 1908"/>
                <a:gd name="T4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8">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006DD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Support Team</a:t>
              </a:r>
            </a:p>
          </p:txBody>
        </p:sp>
      </p:grpSp>
      <p:grpSp>
        <p:nvGrpSpPr>
          <p:cNvPr id="33" name="Group 32">
            <a:extLst>
              <a:ext uri="{FF2B5EF4-FFF2-40B4-BE49-F238E27FC236}">
                <a16:creationId xmlns:a16="http://schemas.microsoft.com/office/drawing/2014/main" id="{B384A62D-1714-7444-E2BD-7C2ED9FD55F6}"/>
              </a:ext>
            </a:extLst>
          </p:cNvPr>
          <p:cNvGrpSpPr/>
          <p:nvPr/>
        </p:nvGrpSpPr>
        <p:grpSpPr>
          <a:xfrm>
            <a:off x="903443" y="723116"/>
            <a:ext cx="5809618" cy="5824668"/>
            <a:chOff x="39065" y="-1150122"/>
            <a:chExt cx="5809618" cy="5824668"/>
          </a:xfrm>
        </p:grpSpPr>
        <p:sp>
          <p:nvSpPr>
            <p:cNvPr id="36" name="Freeform 43">
              <a:extLst>
                <a:ext uri="{FF2B5EF4-FFF2-40B4-BE49-F238E27FC236}">
                  <a16:creationId xmlns:a16="http://schemas.microsoft.com/office/drawing/2014/main" id="{D47FB184-33A0-2E6D-D5AA-17F9E54F9AEA}"/>
                </a:ext>
              </a:extLst>
            </p:cNvPr>
            <p:cNvSpPr>
              <a:spLocks/>
            </p:cNvSpPr>
            <p:nvPr/>
          </p:nvSpPr>
          <p:spPr bwMode="auto">
            <a:xfrm>
              <a:off x="3873095" y="-605392"/>
              <a:ext cx="1440000" cy="1440000"/>
            </a:xfrm>
            <a:custGeom>
              <a:avLst/>
              <a:gdLst>
                <a:gd name="T0" fmla="*/ 197 w 1539"/>
                <a:gd name="T1" fmla="*/ 0 h 1608"/>
                <a:gd name="T2" fmla="*/ 120 w 1539"/>
                <a:gd name="T3" fmla="*/ 15 h 1608"/>
                <a:gd name="T4" fmla="*/ 57 w 1539"/>
                <a:gd name="T5" fmla="*/ 57 h 1608"/>
                <a:gd name="T6" fmla="*/ 15 w 1539"/>
                <a:gd name="T7" fmla="*/ 120 h 1608"/>
                <a:gd name="T8" fmla="*/ 0 w 1539"/>
                <a:gd name="T9" fmla="*/ 197 h 1608"/>
                <a:gd name="T10" fmla="*/ 0 w 1539"/>
                <a:gd name="T11" fmla="*/ 1409 h 1608"/>
                <a:gd name="T12" fmla="*/ 15 w 1539"/>
                <a:gd name="T13" fmla="*/ 1486 h 1608"/>
                <a:gd name="T14" fmla="*/ 57 w 1539"/>
                <a:gd name="T15" fmla="*/ 1549 h 1608"/>
                <a:gd name="T16" fmla="*/ 120 w 1539"/>
                <a:gd name="T17" fmla="*/ 1592 h 1608"/>
                <a:gd name="T18" fmla="*/ 197 w 1539"/>
                <a:gd name="T19" fmla="*/ 1607 h 1608"/>
                <a:gd name="T20" fmla="*/ 1341 w 1539"/>
                <a:gd name="T21" fmla="*/ 1607 h 1608"/>
                <a:gd name="T22" fmla="*/ 1418 w 1539"/>
                <a:gd name="T23" fmla="*/ 1592 h 1608"/>
                <a:gd name="T24" fmla="*/ 1480 w 1539"/>
                <a:gd name="T25" fmla="*/ 1549 h 1608"/>
                <a:gd name="T26" fmla="*/ 1523 w 1539"/>
                <a:gd name="T27" fmla="*/ 1486 h 1608"/>
                <a:gd name="T28" fmla="*/ 1538 w 1539"/>
                <a:gd name="T29" fmla="*/ 1409 h 1608"/>
                <a:gd name="T30" fmla="*/ 1538 w 1539"/>
                <a:gd name="T31" fmla="*/ 197 h 1608"/>
                <a:gd name="T32" fmla="*/ 1523 w 1539"/>
                <a:gd name="T33" fmla="*/ 120 h 1608"/>
                <a:gd name="T34" fmla="*/ 1480 w 1539"/>
                <a:gd name="T35" fmla="*/ 57 h 1608"/>
                <a:gd name="T36" fmla="*/ 1418 w 1539"/>
                <a:gd name="T37" fmla="*/ 15 h 1608"/>
                <a:gd name="T38" fmla="*/ 1341 w 1539"/>
                <a:gd name="T39" fmla="*/ 0 h 1608"/>
                <a:gd name="T40" fmla="*/ 197 w 1539"/>
                <a:gd name="T41" fmla="*/ 0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9" h="1608">
                  <a:moveTo>
                    <a:pt x="197" y="0"/>
                  </a:moveTo>
                  <a:lnTo>
                    <a:pt x="120" y="15"/>
                  </a:lnTo>
                  <a:lnTo>
                    <a:pt x="57" y="57"/>
                  </a:lnTo>
                  <a:lnTo>
                    <a:pt x="15" y="120"/>
                  </a:lnTo>
                  <a:lnTo>
                    <a:pt x="0" y="197"/>
                  </a:lnTo>
                  <a:lnTo>
                    <a:pt x="0" y="1409"/>
                  </a:lnTo>
                  <a:lnTo>
                    <a:pt x="15" y="1486"/>
                  </a:lnTo>
                  <a:lnTo>
                    <a:pt x="57" y="1549"/>
                  </a:lnTo>
                  <a:lnTo>
                    <a:pt x="120" y="1592"/>
                  </a:lnTo>
                  <a:lnTo>
                    <a:pt x="197" y="1607"/>
                  </a:lnTo>
                  <a:lnTo>
                    <a:pt x="1341" y="1607"/>
                  </a:lnTo>
                  <a:lnTo>
                    <a:pt x="1418" y="1592"/>
                  </a:lnTo>
                  <a:lnTo>
                    <a:pt x="1480" y="1549"/>
                  </a:lnTo>
                  <a:lnTo>
                    <a:pt x="1523" y="1486"/>
                  </a:lnTo>
                  <a:lnTo>
                    <a:pt x="1538" y="1409"/>
                  </a:lnTo>
                  <a:lnTo>
                    <a:pt x="1538" y="197"/>
                  </a:lnTo>
                  <a:lnTo>
                    <a:pt x="1523" y="120"/>
                  </a:lnTo>
                  <a:lnTo>
                    <a:pt x="1480" y="57"/>
                  </a:lnTo>
                  <a:lnTo>
                    <a:pt x="1418" y="15"/>
                  </a:lnTo>
                  <a:lnTo>
                    <a:pt x="1341" y="0"/>
                  </a:lnTo>
                  <a:lnTo>
                    <a:pt x="197" y="0"/>
                  </a:lnTo>
                  <a:close/>
                </a:path>
              </a:pathLst>
            </a:custGeom>
            <a:noFill/>
            <a:ln w="25400">
              <a:solidFill>
                <a:srgbClr val="7413D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34" name="Freeform 52">
              <a:extLst>
                <a:ext uri="{FF2B5EF4-FFF2-40B4-BE49-F238E27FC236}">
                  <a16:creationId xmlns:a16="http://schemas.microsoft.com/office/drawing/2014/main" id="{3D77D30B-4E76-2553-1E66-19F12141976B}"/>
                </a:ext>
              </a:extLst>
            </p:cNvPr>
            <p:cNvSpPr>
              <a:spLocks/>
            </p:cNvSpPr>
            <p:nvPr/>
          </p:nvSpPr>
          <p:spPr bwMode="auto">
            <a:xfrm>
              <a:off x="3333095" y="-1150122"/>
              <a:ext cx="1080000" cy="1080000"/>
            </a:xfrm>
            <a:prstGeom prst="roundRect">
              <a:avLst/>
            </a:prstGeom>
            <a:solidFill>
              <a:srgbClr val="23A9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Young Leaders</a:t>
              </a:r>
            </a:p>
          </p:txBody>
        </p:sp>
        <p:sp>
          <p:nvSpPr>
            <p:cNvPr id="35" name="Freeform 53">
              <a:extLst>
                <a:ext uri="{FF2B5EF4-FFF2-40B4-BE49-F238E27FC236}">
                  <a16:creationId xmlns:a16="http://schemas.microsoft.com/office/drawing/2014/main" id="{5BD1C8F7-134C-7AF6-C28F-ABA0E27EFDC6}"/>
                </a:ext>
              </a:extLst>
            </p:cNvPr>
            <p:cNvSpPr>
              <a:spLocks/>
            </p:cNvSpPr>
            <p:nvPr/>
          </p:nvSpPr>
          <p:spPr bwMode="auto">
            <a:xfrm>
              <a:off x="4768683" y="294390"/>
              <a:ext cx="1080000" cy="1080000"/>
            </a:xfrm>
            <a:prstGeom prst="roundRect">
              <a:avLst/>
            </a:prstGeom>
            <a:solidFill>
              <a:srgbClr val="23A9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Network</a:t>
              </a:r>
            </a:p>
          </p:txBody>
        </p:sp>
        <p:sp>
          <p:nvSpPr>
            <p:cNvPr id="37" name="Freeform 54">
              <a:extLst>
                <a:ext uri="{FF2B5EF4-FFF2-40B4-BE49-F238E27FC236}">
                  <a16:creationId xmlns:a16="http://schemas.microsoft.com/office/drawing/2014/main" id="{9D9C303D-2927-2F53-F3E7-95193B26835D}"/>
                </a:ext>
              </a:extLst>
            </p:cNvPr>
            <p:cNvSpPr>
              <a:spLocks/>
            </p:cNvSpPr>
            <p:nvPr/>
          </p:nvSpPr>
          <p:spPr bwMode="auto">
            <a:xfrm>
              <a:off x="693275" y="834390"/>
              <a:ext cx="3240000" cy="3240000"/>
            </a:xfrm>
            <a:custGeom>
              <a:avLst/>
              <a:gdLst>
                <a:gd name="T0" fmla="*/ 474 w 4334"/>
                <a:gd name="T1" fmla="*/ 0 h 4526"/>
                <a:gd name="T2" fmla="*/ 397 w 4334"/>
                <a:gd name="T3" fmla="*/ 6 h 4526"/>
                <a:gd name="T4" fmla="*/ 324 w 4334"/>
                <a:gd name="T5" fmla="*/ 24 h 4526"/>
                <a:gd name="T6" fmla="*/ 256 w 4334"/>
                <a:gd name="T7" fmla="*/ 53 h 4526"/>
                <a:gd name="T8" fmla="*/ 194 w 4334"/>
                <a:gd name="T9" fmla="*/ 91 h 4526"/>
                <a:gd name="T10" fmla="*/ 139 w 4334"/>
                <a:gd name="T11" fmla="*/ 139 h 4526"/>
                <a:gd name="T12" fmla="*/ 91 w 4334"/>
                <a:gd name="T13" fmla="*/ 194 h 4526"/>
                <a:gd name="T14" fmla="*/ 53 w 4334"/>
                <a:gd name="T15" fmla="*/ 256 h 4526"/>
                <a:gd name="T16" fmla="*/ 24 w 4334"/>
                <a:gd name="T17" fmla="*/ 324 h 4526"/>
                <a:gd name="T18" fmla="*/ 6 w 4334"/>
                <a:gd name="T19" fmla="*/ 397 h 4526"/>
                <a:gd name="T20" fmla="*/ 0 w 4334"/>
                <a:gd name="T21" fmla="*/ 474 h 4526"/>
                <a:gd name="T22" fmla="*/ 0 w 4334"/>
                <a:gd name="T23" fmla="*/ 4052 h 4526"/>
                <a:gd name="T24" fmla="*/ 6 w 4334"/>
                <a:gd name="T25" fmla="*/ 4129 h 4526"/>
                <a:gd name="T26" fmla="*/ 24 w 4334"/>
                <a:gd name="T27" fmla="*/ 4202 h 4526"/>
                <a:gd name="T28" fmla="*/ 53 w 4334"/>
                <a:gd name="T29" fmla="*/ 4270 h 4526"/>
                <a:gd name="T30" fmla="*/ 91 w 4334"/>
                <a:gd name="T31" fmla="*/ 4332 h 4526"/>
                <a:gd name="T32" fmla="*/ 139 w 4334"/>
                <a:gd name="T33" fmla="*/ 4387 h 4526"/>
                <a:gd name="T34" fmla="*/ 194 w 4334"/>
                <a:gd name="T35" fmla="*/ 4435 h 4526"/>
                <a:gd name="T36" fmla="*/ 256 w 4334"/>
                <a:gd name="T37" fmla="*/ 4473 h 4526"/>
                <a:gd name="T38" fmla="*/ 324 w 4334"/>
                <a:gd name="T39" fmla="*/ 4502 h 4526"/>
                <a:gd name="T40" fmla="*/ 397 w 4334"/>
                <a:gd name="T41" fmla="*/ 4520 h 4526"/>
                <a:gd name="T42" fmla="*/ 474 w 4334"/>
                <a:gd name="T43" fmla="*/ 4526 h 4526"/>
                <a:gd name="T44" fmla="*/ 3858 w 4334"/>
                <a:gd name="T45" fmla="*/ 4526 h 4526"/>
                <a:gd name="T46" fmla="*/ 3935 w 4334"/>
                <a:gd name="T47" fmla="*/ 4520 h 4526"/>
                <a:gd name="T48" fmla="*/ 4008 w 4334"/>
                <a:gd name="T49" fmla="*/ 4502 h 4526"/>
                <a:gd name="T50" fmla="*/ 4077 w 4334"/>
                <a:gd name="T51" fmla="*/ 4473 h 4526"/>
                <a:gd name="T52" fmla="*/ 4139 w 4334"/>
                <a:gd name="T53" fmla="*/ 4435 h 4526"/>
                <a:gd name="T54" fmla="*/ 4194 w 4334"/>
                <a:gd name="T55" fmla="*/ 4387 h 4526"/>
                <a:gd name="T56" fmla="*/ 4242 w 4334"/>
                <a:gd name="T57" fmla="*/ 4332 h 4526"/>
                <a:gd name="T58" fmla="*/ 4280 w 4334"/>
                <a:gd name="T59" fmla="*/ 4270 h 4526"/>
                <a:gd name="T60" fmla="*/ 4309 w 4334"/>
                <a:gd name="T61" fmla="*/ 4202 h 4526"/>
                <a:gd name="T62" fmla="*/ 4327 w 4334"/>
                <a:gd name="T63" fmla="*/ 4129 h 4526"/>
                <a:gd name="T64" fmla="*/ 4333 w 4334"/>
                <a:gd name="T65" fmla="*/ 4052 h 4526"/>
                <a:gd name="T66" fmla="*/ 4333 w 4334"/>
                <a:gd name="T67" fmla="*/ 474 h 4526"/>
                <a:gd name="T68" fmla="*/ 4327 w 4334"/>
                <a:gd name="T69" fmla="*/ 397 h 4526"/>
                <a:gd name="T70" fmla="*/ 4309 w 4334"/>
                <a:gd name="T71" fmla="*/ 324 h 4526"/>
                <a:gd name="T72" fmla="*/ 4280 w 4334"/>
                <a:gd name="T73" fmla="*/ 256 h 4526"/>
                <a:gd name="T74" fmla="*/ 4242 w 4334"/>
                <a:gd name="T75" fmla="*/ 194 h 4526"/>
                <a:gd name="T76" fmla="*/ 4194 w 4334"/>
                <a:gd name="T77" fmla="*/ 139 h 4526"/>
                <a:gd name="T78" fmla="*/ 4139 w 4334"/>
                <a:gd name="T79" fmla="*/ 91 h 4526"/>
                <a:gd name="T80" fmla="*/ 4077 w 4334"/>
                <a:gd name="T81" fmla="*/ 53 h 4526"/>
                <a:gd name="T82" fmla="*/ 4008 w 4334"/>
                <a:gd name="T83" fmla="*/ 24 h 4526"/>
                <a:gd name="T84" fmla="*/ 3935 w 4334"/>
                <a:gd name="T85" fmla="*/ 6 h 4526"/>
                <a:gd name="T86" fmla="*/ 3858 w 4334"/>
                <a:gd name="T87" fmla="*/ 0 h 4526"/>
                <a:gd name="T88" fmla="*/ 474 w 4334"/>
                <a:gd name="T89" fmla="*/ 0 h 4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4" h="4526">
                  <a:moveTo>
                    <a:pt x="474" y="0"/>
                  </a:moveTo>
                  <a:lnTo>
                    <a:pt x="397" y="6"/>
                  </a:lnTo>
                  <a:lnTo>
                    <a:pt x="324" y="24"/>
                  </a:lnTo>
                  <a:lnTo>
                    <a:pt x="256" y="53"/>
                  </a:lnTo>
                  <a:lnTo>
                    <a:pt x="194" y="91"/>
                  </a:lnTo>
                  <a:lnTo>
                    <a:pt x="139" y="139"/>
                  </a:lnTo>
                  <a:lnTo>
                    <a:pt x="91" y="194"/>
                  </a:lnTo>
                  <a:lnTo>
                    <a:pt x="53" y="256"/>
                  </a:lnTo>
                  <a:lnTo>
                    <a:pt x="24" y="324"/>
                  </a:lnTo>
                  <a:lnTo>
                    <a:pt x="6" y="397"/>
                  </a:lnTo>
                  <a:lnTo>
                    <a:pt x="0" y="474"/>
                  </a:lnTo>
                  <a:lnTo>
                    <a:pt x="0" y="4052"/>
                  </a:lnTo>
                  <a:lnTo>
                    <a:pt x="6" y="4129"/>
                  </a:lnTo>
                  <a:lnTo>
                    <a:pt x="24" y="4202"/>
                  </a:lnTo>
                  <a:lnTo>
                    <a:pt x="53" y="4270"/>
                  </a:lnTo>
                  <a:lnTo>
                    <a:pt x="91" y="4332"/>
                  </a:lnTo>
                  <a:lnTo>
                    <a:pt x="139" y="4387"/>
                  </a:lnTo>
                  <a:lnTo>
                    <a:pt x="194" y="4435"/>
                  </a:lnTo>
                  <a:lnTo>
                    <a:pt x="256" y="4473"/>
                  </a:lnTo>
                  <a:lnTo>
                    <a:pt x="324" y="4502"/>
                  </a:lnTo>
                  <a:lnTo>
                    <a:pt x="397" y="4520"/>
                  </a:lnTo>
                  <a:lnTo>
                    <a:pt x="474" y="4526"/>
                  </a:lnTo>
                  <a:lnTo>
                    <a:pt x="3858" y="4526"/>
                  </a:lnTo>
                  <a:lnTo>
                    <a:pt x="3935" y="4520"/>
                  </a:lnTo>
                  <a:lnTo>
                    <a:pt x="4008" y="4502"/>
                  </a:lnTo>
                  <a:lnTo>
                    <a:pt x="4077" y="4473"/>
                  </a:lnTo>
                  <a:lnTo>
                    <a:pt x="4139" y="4435"/>
                  </a:lnTo>
                  <a:lnTo>
                    <a:pt x="4194" y="4387"/>
                  </a:lnTo>
                  <a:lnTo>
                    <a:pt x="4242" y="4332"/>
                  </a:lnTo>
                  <a:lnTo>
                    <a:pt x="4280" y="4270"/>
                  </a:lnTo>
                  <a:lnTo>
                    <a:pt x="4309" y="4202"/>
                  </a:lnTo>
                  <a:lnTo>
                    <a:pt x="4327" y="4129"/>
                  </a:lnTo>
                  <a:lnTo>
                    <a:pt x="4333" y="4052"/>
                  </a:lnTo>
                  <a:lnTo>
                    <a:pt x="4333" y="474"/>
                  </a:lnTo>
                  <a:lnTo>
                    <a:pt x="4327" y="397"/>
                  </a:lnTo>
                  <a:lnTo>
                    <a:pt x="4309" y="324"/>
                  </a:lnTo>
                  <a:lnTo>
                    <a:pt x="4280" y="256"/>
                  </a:lnTo>
                  <a:lnTo>
                    <a:pt x="4242" y="194"/>
                  </a:lnTo>
                  <a:lnTo>
                    <a:pt x="4194" y="139"/>
                  </a:lnTo>
                  <a:lnTo>
                    <a:pt x="4139" y="91"/>
                  </a:lnTo>
                  <a:lnTo>
                    <a:pt x="4077" y="53"/>
                  </a:lnTo>
                  <a:lnTo>
                    <a:pt x="4008" y="24"/>
                  </a:lnTo>
                  <a:lnTo>
                    <a:pt x="3935" y="6"/>
                  </a:lnTo>
                  <a:lnTo>
                    <a:pt x="3858" y="0"/>
                  </a:lnTo>
                  <a:lnTo>
                    <a:pt x="474" y="0"/>
                  </a:lnTo>
                  <a:close/>
                </a:path>
              </a:pathLst>
            </a:custGeom>
            <a:noFill/>
            <a:ln w="28575">
              <a:solidFill>
                <a:srgbClr val="7413D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38" name="Freeform 55">
              <a:extLst>
                <a:ext uri="{FF2B5EF4-FFF2-40B4-BE49-F238E27FC236}">
                  <a16:creationId xmlns:a16="http://schemas.microsoft.com/office/drawing/2014/main" id="{0842B261-C7AB-6D09-B6B8-B684CE9F54EE}"/>
                </a:ext>
              </a:extLst>
            </p:cNvPr>
            <p:cNvSpPr>
              <a:spLocks/>
            </p:cNvSpPr>
            <p:nvPr/>
          </p:nvSpPr>
          <p:spPr bwMode="auto">
            <a:xfrm>
              <a:off x="1521275" y="1638468"/>
              <a:ext cx="1584000" cy="1584000"/>
            </a:xfrm>
            <a:custGeom>
              <a:avLst/>
              <a:gdLst>
                <a:gd name="T0" fmla="*/ 2181 w 2482"/>
                <a:gd name="T1" fmla="*/ 0 h 2481"/>
                <a:gd name="T2" fmla="*/ 299 w 2482"/>
                <a:gd name="T3" fmla="*/ 0 h 2481"/>
                <a:gd name="T4" fmla="*/ 230 w 2482"/>
                <a:gd name="T5" fmla="*/ 7 h 2481"/>
                <a:gd name="T6" fmla="*/ 167 w 2482"/>
                <a:gd name="T7" fmla="*/ 30 h 2481"/>
                <a:gd name="T8" fmla="*/ 112 w 2482"/>
                <a:gd name="T9" fmla="*/ 65 h 2481"/>
                <a:gd name="T10" fmla="*/ 65 w 2482"/>
                <a:gd name="T11" fmla="*/ 112 h 2481"/>
                <a:gd name="T12" fmla="*/ 30 w 2482"/>
                <a:gd name="T13" fmla="*/ 167 h 2481"/>
                <a:gd name="T14" fmla="*/ 7 w 2482"/>
                <a:gd name="T15" fmla="*/ 230 h 2481"/>
                <a:gd name="T16" fmla="*/ 0 w 2482"/>
                <a:gd name="T17" fmla="*/ 299 h 2481"/>
                <a:gd name="T18" fmla="*/ 0 w 2482"/>
                <a:gd name="T19" fmla="*/ 2181 h 2481"/>
                <a:gd name="T20" fmla="*/ 7 w 2482"/>
                <a:gd name="T21" fmla="*/ 2250 h 2481"/>
                <a:gd name="T22" fmla="*/ 30 w 2482"/>
                <a:gd name="T23" fmla="*/ 2313 h 2481"/>
                <a:gd name="T24" fmla="*/ 65 w 2482"/>
                <a:gd name="T25" fmla="*/ 2369 h 2481"/>
                <a:gd name="T26" fmla="*/ 112 w 2482"/>
                <a:gd name="T27" fmla="*/ 2415 h 2481"/>
                <a:gd name="T28" fmla="*/ 167 w 2482"/>
                <a:gd name="T29" fmla="*/ 2450 h 2481"/>
                <a:gd name="T30" fmla="*/ 230 w 2482"/>
                <a:gd name="T31" fmla="*/ 2473 h 2481"/>
                <a:gd name="T32" fmla="*/ 299 w 2482"/>
                <a:gd name="T33" fmla="*/ 2481 h 2481"/>
                <a:gd name="T34" fmla="*/ 2181 w 2482"/>
                <a:gd name="T35" fmla="*/ 2481 h 2481"/>
                <a:gd name="T36" fmla="*/ 2250 w 2482"/>
                <a:gd name="T37" fmla="*/ 2473 h 2481"/>
                <a:gd name="T38" fmla="*/ 2313 w 2482"/>
                <a:gd name="T39" fmla="*/ 2450 h 2481"/>
                <a:gd name="T40" fmla="*/ 2369 w 2482"/>
                <a:gd name="T41" fmla="*/ 2415 h 2481"/>
                <a:gd name="T42" fmla="*/ 2415 w 2482"/>
                <a:gd name="T43" fmla="*/ 2369 h 2481"/>
                <a:gd name="T44" fmla="*/ 2450 w 2482"/>
                <a:gd name="T45" fmla="*/ 2313 h 2481"/>
                <a:gd name="T46" fmla="*/ 2473 w 2482"/>
                <a:gd name="T47" fmla="*/ 2250 h 2481"/>
                <a:gd name="T48" fmla="*/ 2481 w 2482"/>
                <a:gd name="T49" fmla="*/ 2181 h 2481"/>
                <a:gd name="T50" fmla="*/ 2481 w 2482"/>
                <a:gd name="T51" fmla="*/ 299 h 2481"/>
                <a:gd name="T52" fmla="*/ 2473 w 2482"/>
                <a:gd name="T53" fmla="*/ 230 h 2481"/>
                <a:gd name="T54" fmla="*/ 2450 w 2482"/>
                <a:gd name="T55" fmla="*/ 167 h 2481"/>
                <a:gd name="T56" fmla="*/ 2415 w 2482"/>
                <a:gd name="T57" fmla="*/ 112 h 2481"/>
                <a:gd name="T58" fmla="*/ 2369 w 2482"/>
                <a:gd name="T59" fmla="*/ 65 h 2481"/>
                <a:gd name="T60" fmla="*/ 2313 w 2482"/>
                <a:gd name="T61" fmla="*/ 30 h 2481"/>
                <a:gd name="T62" fmla="*/ 2250 w 2482"/>
                <a:gd name="T63" fmla="*/ 7 h 2481"/>
                <a:gd name="T64" fmla="*/ 2181 w 2482"/>
                <a:gd name="T65" fmla="*/ 0 h 2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2" h="2481">
                  <a:moveTo>
                    <a:pt x="2181" y="0"/>
                  </a:moveTo>
                  <a:lnTo>
                    <a:pt x="299" y="0"/>
                  </a:lnTo>
                  <a:lnTo>
                    <a:pt x="230" y="7"/>
                  </a:lnTo>
                  <a:lnTo>
                    <a:pt x="167" y="30"/>
                  </a:lnTo>
                  <a:lnTo>
                    <a:pt x="112" y="65"/>
                  </a:lnTo>
                  <a:lnTo>
                    <a:pt x="65" y="112"/>
                  </a:lnTo>
                  <a:lnTo>
                    <a:pt x="30" y="167"/>
                  </a:lnTo>
                  <a:lnTo>
                    <a:pt x="7" y="230"/>
                  </a:lnTo>
                  <a:lnTo>
                    <a:pt x="0" y="299"/>
                  </a:lnTo>
                  <a:lnTo>
                    <a:pt x="0" y="2181"/>
                  </a:lnTo>
                  <a:lnTo>
                    <a:pt x="7" y="2250"/>
                  </a:lnTo>
                  <a:lnTo>
                    <a:pt x="30" y="2313"/>
                  </a:lnTo>
                  <a:lnTo>
                    <a:pt x="65" y="2369"/>
                  </a:lnTo>
                  <a:lnTo>
                    <a:pt x="112" y="2415"/>
                  </a:lnTo>
                  <a:lnTo>
                    <a:pt x="167" y="2450"/>
                  </a:lnTo>
                  <a:lnTo>
                    <a:pt x="230" y="2473"/>
                  </a:lnTo>
                  <a:lnTo>
                    <a:pt x="299" y="2481"/>
                  </a:lnTo>
                  <a:lnTo>
                    <a:pt x="2181" y="2481"/>
                  </a:lnTo>
                  <a:lnTo>
                    <a:pt x="2250" y="2473"/>
                  </a:lnTo>
                  <a:lnTo>
                    <a:pt x="2313" y="2450"/>
                  </a:lnTo>
                  <a:lnTo>
                    <a:pt x="2369" y="2415"/>
                  </a:lnTo>
                  <a:lnTo>
                    <a:pt x="2415" y="2369"/>
                  </a:lnTo>
                  <a:lnTo>
                    <a:pt x="2450" y="2313"/>
                  </a:lnTo>
                  <a:lnTo>
                    <a:pt x="2473" y="2250"/>
                  </a:lnTo>
                  <a:lnTo>
                    <a:pt x="2481" y="2181"/>
                  </a:lnTo>
                  <a:lnTo>
                    <a:pt x="2481" y="299"/>
                  </a:lnTo>
                  <a:lnTo>
                    <a:pt x="2473" y="230"/>
                  </a:lnTo>
                  <a:lnTo>
                    <a:pt x="2450" y="167"/>
                  </a:lnTo>
                  <a:lnTo>
                    <a:pt x="2415" y="112"/>
                  </a:lnTo>
                  <a:lnTo>
                    <a:pt x="2369" y="65"/>
                  </a:lnTo>
                  <a:lnTo>
                    <a:pt x="2313" y="30"/>
                  </a:lnTo>
                  <a:lnTo>
                    <a:pt x="2250" y="7"/>
                  </a:lnTo>
                  <a:lnTo>
                    <a:pt x="2181" y="0"/>
                  </a:lnTo>
                  <a:close/>
                </a:path>
              </a:pathLst>
            </a:custGeom>
            <a:solidFill>
              <a:srgbClr val="7413D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800">
                  <a:solidFill>
                    <a:schemeClr val="bg1"/>
                  </a:solidFill>
                  <a:latin typeface="Nunito Sans ExtraBold" panose="00000900000000000000" pitchFamily="2" charset="0"/>
                </a:rPr>
                <a:t>District</a:t>
              </a:r>
            </a:p>
          </p:txBody>
        </p:sp>
        <p:sp>
          <p:nvSpPr>
            <p:cNvPr id="39" name="Freeform 56">
              <a:extLst>
                <a:ext uri="{FF2B5EF4-FFF2-40B4-BE49-F238E27FC236}">
                  <a16:creationId xmlns:a16="http://schemas.microsoft.com/office/drawing/2014/main" id="{4D4ADA80-3725-9DD2-D5FF-7E93AD8390F1}"/>
                </a:ext>
              </a:extLst>
            </p:cNvPr>
            <p:cNvSpPr>
              <a:spLocks/>
            </p:cNvSpPr>
            <p:nvPr/>
          </p:nvSpPr>
          <p:spPr bwMode="auto">
            <a:xfrm>
              <a:off x="1665275" y="177091"/>
              <a:ext cx="1296000" cy="1296000"/>
            </a:xfrm>
            <a:custGeom>
              <a:avLst/>
              <a:gdLst>
                <a:gd name="T0" fmla="*/ 1676 w 1908"/>
                <a:gd name="T1" fmla="*/ 0 h 1908"/>
                <a:gd name="T2" fmla="*/ 230 w 1908"/>
                <a:gd name="T3" fmla="*/ 0 h 1908"/>
                <a:gd name="T4" fmla="*/ 157 w 1908"/>
                <a:gd name="T5" fmla="*/ 11 h 1908"/>
                <a:gd name="T6" fmla="*/ 94 w 1908"/>
                <a:gd name="T7" fmla="*/ 44 h 1908"/>
                <a:gd name="T8" fmla="*/ 44 w 1908"/>
                <a:gd name="T9" fmla="*/ 94 h 1908"/>
                <a:gd name="T10" fmla="*/ 11 w 1908"/>
                <a:gd name="T11" fmla="*/ 157 h 1908"/>
                <a:gd name="T12" fmla="*/ 0 w 1908"/>
                <a:gd name="T13" fmla="*/ 230 h 1908"/>
                <a:gd name="T14" fmla="*/ 0 w 1908"/>
                <a:gd name="T15" fmla="*/ 1676 h 1908"/>
                <a:gd name="T16" fmla="*/ 11 w 1908"/>
                <a:gd name="T17" fmla="*/ 1749 h 1908"/>
                <a:gd name="T18" fmla="*/ 44 w 1908"/>
                <a:gd name="T19" fmla="*/ 1812 h 1908"/>
                <a:gd name="T20" fmla="*/ 94 w 1908"/>
                <a:gd name="T21" fmla="*/ 1862 h 1908"/>
                <a:gd name="T22" fmla="*/ 157 w 1908"/>
                <a:gd name="T23" fmla="*/ 1895 h 1908"/>
                <a:gd name="T24" fmla="*/ 230 w 1908"/>
                <a:gd name="T25" fmla="*/ 1907 h 1908"/>
                <a:gd name="T26" fmla="*/ 1676 w 1908"/>
                <a:gd name="T27" fmla="*/ 1907 h 1908"/>
                <a:gd name="T28" fmla="*/ 1749 w 1908"/>
                <a:gd name="T29" fmla="*/ 1895 h 1908"/>
                <a:gd name="T30" fmla="*/ 1812 w 1908"/>
                <a:gd name="T31" fmla="*/ 1862 h 1908"/>
                <a:gd name="T32" fmla="*/ 1862 w 1908"/>
                <a:gd name="T33" fmla="*/ 1812 h 1908"/>
                <a:gd name="T34" fmla="*/ 1895 w 1908"/>
                <a:gd name="T35" fmla="*/ 1749 h 1908"/>
                <a:gd name="T36" fmla="*/ 1907 w 1908"/>
                <a:gd name="T37" fmla="*/ 1676 h 1908"/>
                <a:gd name="T38" fmla="*/ 1907 w 1908"/>
                <a:gd name="T39" fmla="*/ 230 h 1908"/>
                <a:gd name="T40" fmla="*/ 1895 w 1908"/>
                <a:gd name="T41" fmla="*/ 157 h 1908"/>
                <a:gd name="T42" fmla="*/ 1862 w 1908"/>
                <a:gd name="T43" fmla="*/ 94 h 1908"/>
                <a:gd name="T44" fmla="*/ 1812 w 1908"/>
                <a:gd name="T45" fmla="*/ 44 h 1908"/>
                <a:gd name="T46" fmla="*/ 1749 w 1908"/>
                <a:gd name="T47" fmla="*/ 11 h 1908"/>
                <a:gd name="T48" fmla="*/ 1676 w 1908"/>
                <a:gd name="T4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8">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t>Leadership Team</a:t>
              </a:r>
            </a:p>
          </p:txBody>
        </p:sp>
        <p:sp>
          <p:nvSpPr>
            <p:cNvPr id="40" name="Freeform 57">
              <a:extLst>
                <a:ext uri="{FF2B5EF4-FFF2-40B4-BE49-F238E27FC236}">
                  <a16:creationId xmlns:a16="http://schemas.microsoft.com/office/drawing/2014/main" id="{02CC2883-7F6C-F531-B7E8-631603049C24}"/>
                </a:ext>
              </a:extLst>
            </p:cNvPr>
            <p:cNvSpPr>
              <a:spLocks/>
            </p:cNvSpPr>
            <p:nvPr/>
          </p:nvSpPr>
          <p:spPr bwMode="auto">
            <a:xfrm>
              <a:off x="39065" y="183012"/>
              <a:ext cx="1296000" cy="1296000"/>
            </a:xfrm>
            <a:custGeom>
              <a:avLst/>
              <a:gdLst>
                <a:gd name="T0" fmla="*/ 1676 w 1908"/>
                <a:gd name="T1" fmla="*/ 0 h 1908"/>
                <a:gd name="T2" fmla="*/ 230 w 1908"/>
                <a:gd name="T3" fmla="*/ 0 h 1908"/>
                <a:gd name="T4" fmla="*/ 157 w 1908"/>
                <a:gd name="T5" fmla="*/ 11 h 1908"/>
                <a:gd name="T6" fmla="*/ 94 w 1908"/>
                <a:gd name="T7" fmla="*/ 44 h 1908"/>
                <a:gd name="T8" fmla="*/ 44 w 1908"/>
                <a:gd name="T9" fmla="*/ 94 h 1908"/>
                <a:gd name="T10" fmla="*/ 11 w 1908"/>
                <a:gd name="T11" fmla="*/ 157 h 1908"/>
                <a:gd name="T12" fmla="*/ 0 w 1908"/>
                <a:gd name="T13" fmla="*/ 230 h 1908"/>
                <a:gd name="T14" fmla="*/ 0 w 1908"/>
                <a:gd name="T15" fmla="*/ 1676 h 1908"/>
                <a:gd name="T16" fmla="*/ 11 w 1908"/>
                <a:gd name="T17" fmla="*/ 1749 h 1908"/>
                <a:gd name="T18" fmla="*/ 44 w 1908"/>
                <a:gd name="T19" fmla="*/ 1812 h 1908"/>
                <a:gd name="T20" fmla="*/ 94 w 1908"/>
                <a:gd name="T21" fmla="*/ 1862 h 1908"/>
                <a:gd name="T22" fmla="*/ 157 w 1908"/>
                <a:gd name="T23" fmla="*/ 1895 h 1908"/>
                <a:gd name="T24" fmla="*/ 230 w 1908"/>
                <a:gd name="T25" fmla="*/ 1907 h 1908"/>
                <a:gd name="T26" fmla="*/ 1676 w 1908"/>
                <a:gd name="T27" fmla="*/ 1907 h 1908"/>
                <a:gd name="T28" fmla="*/ 1749 w 1908"/>
                <a:gd name="T29" fmla="*/ 1895 h 1908"/>
                <a:gd name="T30" fmla="*/ 1812 w 1908"/>
                <a:gd name="T31" fmla="*/ 1862 h 1908"/>
                <a:gd name="T32" fmla="*/ 1862 w 1908"/>
                <a:gd name="T33" fmla="*/ 1812 h 1908"/>
                <a:gd name="T34" fmla="*/ 1895 w 1908"/>
                <a:gd name="T35" fmla="*/ 1749 h 1908"/>
                <a:gd name="T36" fmla="*/ 1907 w 1908"/>
                <a:gd name="T37" fmla="*/ 1676 h 1908"/>
                <a:gd name="T38" fmla="*/ 1907 w 1908"/>
                <a:gd name="T39" fmla="*/ 230 h 1908"/>
                <a:gd name="T40" fmla="*/ 1895 w 1908"/>
                <a:gd name="T41" fmla="*/ 157 h 1908"/>
                <a:gd name="T42" fmla="*/ 1862 w 1908"/>
                <a:gd name="T43" fmla="*/ 94 h 1908"/>
                <a:gd name="T44" fmla="*/ 1812 w 1908"/>
                <a:gd name="T45" fmla="*/ 44 h 1908"/>
                <a:gd name="T46" fmla="*/ 1749 w 1908"/>
                <a:gd name="T47" fmla="*/ 11 h 1908"/>
                <a:gd name="T48" fmla="*/ 1676 w 1908"/>
                <a:gd name="T4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8">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FFB4E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US" sz="1400" b="1">
                  <a:solidFill>
                    <a:srgbClr val="7414DC"/>
                  </a:solidFill>
                  <a:effectLst/>
                  <a:latin typeface="NunitoSans-Black"/>
                  <a:ea typeface="Times New Roman" panose="02020603050405020304" pitchFamily="18" charset="0"/>
                  <a:cs typeface="NunitoSans-Black"/>
                </a:rPr>
                <a:t> Trustee Board</a:t>
              </a:r>
              <a:endParaRPr lang="en-GB" sz="1400" b="1">
                <a:solidFill>
                  <a:srgbClr val="7414DC"/>
                </a:solidFill>
                <a:effectLst/>
                <a:latin typeface="NunitoSans-Black"/>
                <a:ea typeface="Times New Roman" panose="02020603050405020304" pitchFamily="18" charset="0"/>
                <a:cs typeface="NunitoSans-Black"/>
              </a:endParaRPr>
            </a:p>
          </p:txBody>
        </p:sp>
        <p:sp>
          <p:nvSpPr>
            <p:cNvPr id="41" name="Freeform 58">
              <a:extLst>
                <a:ext uri="{FF2B5EF4-FFF2-40B4-BE49-F238E27FC236}">
                  <a16:creationId xmlns:a16="http://schemas.microsoft.com/office/drawing/2014/main" id="{CE213839-111E-7460-85C3-43D0EF539D97}"/>
                </a:ext>
              </a:extLst>
            </p:cNvPr>
            <p:cNvSpPr>
              <a:spLocks/>
            </p:cNvSpPr>
            <p:nvPr/>
          </p:nvSpPr>
          <p:spPr bwMode="auto">
            <a:xfrm>
              <a:off x="3285275" y="177091"/>
              <a:ext cx="1296000" cy="1296000"/>
            </a:xfrm>
            <a:custGeom>
              <a:avLst/>
              <a:gdLst>
                <a:gd name="T0" fmla="*/ 1676 w 1908"/>
                <a:gd name="T1" fmla="*/ 0 h 1907"/>
                <a:gd name="T2" fmla="*/ 230 w 1908"/>
                <a:gd name="T3" fmla="*/ 0 h 1907"/>
                <a:gd name="T4" fmla="*/ 157 w 1908"/>
                <a:gd name="T5" fmla="*/ 11 h 1907"/>
                <a:gd name="T6" fmla="*/ 94 w 1908"/>
                <a:gd name="T7" fmla="*/ 44 h 1907"/>
                <a:gd name="T8" fmla="*/ 44 w 1908"/>
                <a:gd name="T9" fmla="*/ 94 h 1907"/>
                <a:gd name="T10" fmla="*/ 11 w 1908"/>
                <a:gd name="T11" fmla="*/ 157 h 1907"/>
                <a:gd name="T12" fmla="*/ 0 w 1908"/>
                <a:gd name="T13" fmla="*/ 230 h 1907"/>
                <a:gd name="T14" fmla="*/ 0 w 1908"/>
                <a:gd name="T15" fmla="*/ 1676 h 1907"/>
                <a:gd name="T16" fmla="*/ 11 w 1908"/>
                <a:gd name="T17" fmla="*/ 1749 h 1907"/>
                <a:gd name="T18" fmla="*/ 44 w 1908"/>
                <a:gd name="T19" fmla="*/ 1812 h 1907"/>
                <a:gd name="T20" fmla="*/ 94 w 1908"/>
                <a:gd name="T21" fmla="*/ 1862 h 1907"/>
                <a:gd name="T22" fmla="*/ 157 w 1908"/>
                <a:gd name="T23" fmla="*/ 1895 h 1907"/>
                <a:gd name="T24" fmla="*/ 230 w 1908"/>
                <a:gd name="T25" fmla="*/ 1907 h 1907"/>
                <a:gd name="T26" fmla="*/ 1676 w 1908"/>
                <a:gd name="T27" fmla="*/ 1907 h 1907"/>
                <a:gd name="T28" fmla="*/ 1749 w 1908"/>
                <a:gd name="T29" fmla="*/ 1895 h 1907"/>
                <a:gd name="T30" fmla="*/ 1812 w 1908"/>
                <a:gd name="T31" fmla="*/ 1862 h 1907"/>
                <a:gd name="T32" fmla="*/ 1862 w 1908"/>
                <a:gd name="T33" fmla="*/ 1812 h 1907"/>
                <a:gd name="T34" fmla="*/ 1895 w 1908"/>
                <a:gd name="T35" fmla="*/ 1749 h 1907"/>
                <a:gd name="T36" fmla="*/ 1907 w 1908"/>
                <a:gd name="T37" fmla="*/ 1676 h 1907"/>
                <a:gd name="T38" fmla="*/ 1907 w 1908"/>
                <a:gd name="T39" fmla="*/ 230 h 1907"/>
                <a:gd name="T40" fmla="*/ 1895 w 1908"/>
                <a:gd name="T41" fmla="*/ 157 h 1907"/>
                <a:gd name="T42" fmla="*/ 1862 w 1908"/>
                <a:gd name="T43" fmla="*/ 94 h 1907"/>
                <a:gd name="T44" fmla="*/ 1812 w 1908"/>
                <a:gd name="T45" fmla="*/ 44 h 1907"/>
                <a:gd name="T46" fmla="*/ 1749 w 1908"/>
                <a:gd name="T47" fmla="*/ 11 h 1907"/>
                <a:gd name="T48" fmla="*/ 1676 w 1908"/>
                <a:gd name="T49"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7">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dirty="0">
                  <a:solidFill>
                    <a:schemeClr val="bg1"/>
                  </a:solidFill>
                </a:rPr>
                <a:t>14–24 Team</a:t>
              </a:r>
            </a:p>
          </p:txBody>
        </p:sp>
        <p:sp>
          <p:nvSpPr>
            <p:cNvPr id="42" name="Freeform 59">
              <a:extLst>
                <a:ext uri="{FF2B5EF4-FFF2-40B4-BE49-F238E27FC236}">
                  <a16:creationId xmlns:a16="http://schemas.microsoft.com/office/drawing/2014/main" id="{9E68B38A-D0B9-826A-DA2B-B65B66557951}"/>
                </a:ext>
              </a:extLst>
            </p:cNvPr>
            <p:cNvSpPr>
              <a:spLocks/>
            </p:cNvSpPr>
            <p:nvPr/>
          </p:nvSpPr>
          <p:spPr bwMode="auto">
            <a:xfrm>
              <a:off x="39065" y="1782468"/>
              <a:ext cx="1296000" cy="1296000"/>
            </a:xfrm>
            <a:custGeom>
              <a:avLst/>
              <a:gdLst>
                <a:gd name="T0" fmla="*/ 1676 w 1908"/>
                <a:gd name="T1" fmla="*/ 0 h 1907"/>
                <a:gd name="T2" fmla="*/ 230 w 1908"/>
                <a:gd name="T3" fmla="*/ 0 h 1907"/>
                <a:gd name="T4" fmla="*/ 157 w 1908"/>
                <a:gd name="T5" fmla="*/ 11 h 1907"/>
                <a:gd name="T6" fmla="*/ 94 w 1908"/>
                <a:gd name="T7" fmla="*/ 44 h 1907"/>
                <a:gd name="T8" fmla="*/ 44 w 1908"/>
                <a:gd name="T9" fmla="*/ 94 h 1907"/>
                <a:gd name="T10" fmla="*/ 11 w 1908"/>
                <a:gd name="T11" fmla="*/ 157 h 1907"/>
                <a:gd name="T12" fmla="*/ 0 w 1908"/>
                <a:gd name="T13" fmla="*/ 230 h 1907"/>
                <a:gd name="T14" fmla="*/ 0 w 1908"/>
                <a:gd name="T15" fmla="*/ 1676 h 1907"/>
                <a:gd name="T16" fmla="*/ 11 w 1908"/>
                <a:gd name="T17" fmla="*/ 1749 h 1907"/>
                <a:gd name="T18" fmla="*/ 44 w 1908"/>
                <a:gd name="T19" fmla="*/ 1812 h 1907"/>
                <a:gd name="T20" fmla="*/ 94 w 1908"/>
                <a:gd name="T21" fmla="*/ 1862 h 1907"/>
                <a:gd name="T22" fmla="*/ 157 w 1908"/>
                <a:gd name="T23" fmla="*/ 1895 h 1907"/>
                <a:gd name="T24" fmla="*/ 230 w 1908"/>
                <a:gd name="T25" fmla="*/ 1907 h 1907"/>
                <a:gd name="T26" fmla="*/ 1676 w 1908"/>
                <a:gd name="T27" fmla="*/ 1907 h 1907"/>
                <a:gd name="T28" fmla="*/ 1749 w 1908"/>
                <a:gd name="T29" fmla="*/ 1895 h 1907"/>
                <a:gd name="T30" fmla="*/ 1812 w 1908"/>
                <a:gd name="T31" fmla="*/ 1862 h 1907"/>
                <a:gd name="T32" fmla="*/ 1862 w 1908"/>
                <a:gd name="T33" fmla="*/ 1812 h 1907"/>
                <a:gd name="T34" fmla="*/ 1895 w 1908"/>
                <a:gd name="T35" fmla="*/ 1749 h 1907"/>
                <a:gd name="T36" fmla="*/ 1907 w 1908"/>
                <a:gd name="T37" fmla="*/ 1676 h 1907"/>
                <a:gd name="T38" fmla="*/ 1907 w 1908"/>
                <a:gd name="T39" fmla="*/ 230 h 1907"/>
                <a:gd name="T40" fmla="*/ 1895 w 1908"/>
                <a:gd name="T41" fmla="*/ 157 h 1907"/>
                <a:gd name="T42" fmla="*/ 1862 w 1908"/>
                <a:gd name="T43" fmla="*/ 94 h 1907"/>
                <a:gd name="T44" fmla="*/ 1812 w 1908"/>
                <a:gd name="T45" fmla="*/ 44 h 1907"/>
                <a:gd name="T46" fmla="*/ 1749 w 1908"/>
                <a:gd name="T47" fmla="*/ 11 h 1907"/>
                <a:gd name="T48" fmla="*/ 1676 w 1908"/>
                <a:gd name="T49"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7">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006DD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dirty="0">
                  <a:solidFill>
                    <a:schemeClr val="bg1"/>
                  </a:solidFill>
                </a:rPr>
                <a:t>Volunteering Development Team</a:t>
              </a:r>
            </a:p>
          </p:txBody>
        </p:sp>
        <p:sp>
          <p:nvSpPr>
            <p:cNvPr id="43" name="Freeform 61">
              <a:extLst>
                <a:ext uri="{FF2B5EF4-FFF2-40B4-BE49-F238E27FC236}">
                  <a16:creationId xmlns:a16="http://schemas.microsoft.com/office/drawing/2014/main" id="{32E4BEDC-8A48-1846-9E93-85030839CB00}"/>
                </a:ext>
              </a:extLst>
            </p:cNvPr>
            <p:cNvSpPr>
              <a:spLocks/>
            </p:cNvSpPr>
            <p:nvPr/>
          </p:nvSpPr>
          <p:spPr bwMode="auto">
            <a:xfrm>
              <a:off x="3285275" y="1782468"/>
              <a:ext cx="1296000" cy="1296000"/>
            </a:xfrm>
            <a:custGeom>
              <a:avLst/>
              <a:gdLst>
                <a:gd name="T0" fmla="*/ 1676 w 1908"/>
                <a:gd name="T1" fmla="*/ 0 h 1908"/>
                <a:gd name="T2" fmla="*/ 230 w 1908"/>
                <a:gd name="T3" fmla="*/ 0 h 1908"/>
                <a:gd name="T4" fmla="*/ 157 w 1908"/>
                <a:gd name="T5" fmla="*/ 11 h 1908"/>
                <a:gd name="T6" fmla="*/ 94 w 1908"/>
                <a:gd name="T7" fmla="*/ 44 h 1908"/>
                <a:gd name="T8" fmla="*/ 44 w 1908"/>
                <a:gd name="T9" fmla="*/ 94 h 1908"/>
                <a:gd name="T10" fmla="*/ 11 w 1908"/>
                <a:gd name="T11" fmla="*/ 157 h 1908"/>
                <a:gd name="T12" fmla="*/ 0 w 1908"/>
                <a:gd name="T13" fmla="*/ 230 h 1908"/>
                <a:gd name="T14" fmla="*/ 0 w 1908"/>
                <a:gd name="T15" fmla="*/ 1676 h 1908"/>
                <a:gd name="T16" fmla="*/ 11 w 1908"/>
                <a:gd name="T17" fmla="*/ 1749 h 1908"/>
                <a:gd name="T18" fmla="*/ 44 w 1908"/>
                <a:gd name="T19" fmla="*/ 1812 h 1908"/>
                <a:gd name="T20" fmla="*/ 94 w 1908"/>
                <a:gd name="T21" fmla="*/ 1862 h 1908"/>
                <a:gd name="T22" fmla="*/ 157 w 1908"/>
                <a:gd name="T23" fmla="*/ 1895 h 1908"/>
                <a:gd name="T24" fmla="*/ 230 w 1908"/>
                <a:gd name="T25" fmla="*/ 1907 h 1908"/>
                <a:gd name="T26" fmla="*/ 1676 w 1908"/>
                <a:gd name="T27" fmla="*/ 1907 h 1908"/>
                <a:gd name="T28" fmla="*/ 1749 w 1908"/>
                <a:gd name="T29" fmla="*/ 1895 h 1908"/>
                <a:gd name="T30" fmla="*/ 1812 w 1908"/>
                <a:gd name="T31" fmla="*/ 1862 h 1908"/>
                <a:gd name="T32" fmla="*/ 1862 w 1908"/>
                <a:gd name="T33" fmla="*/ 1812 h 1908"/>
                <a:gd name="T34" fmla="*/ 1895 w 1908"/>
                <a:gd name="T35" fmla="*/ 1749 h 1908"/>
                <a:gd name="T36" fmla="*/ 1907 w 1908"/>
                <a:gd name="T37" fmla="*/ 1676 h 1908"/>
                <a:gd name="T38" fmla="*/ 1907 w 1908"/>
                <a:gd name="T39" fmla="*/ 230 h 1908"/>
                <a:gd name="T40" fmla="*/ 1895 w 1908"/>
                <a:gd name="T41" fmla="*/ 157 h 1908"/>
                <a:gd name="T42" fmla="*/ 1862 w 1908"/>
                <a:gd name="T43" fmla="*/ 94 h 1908"/>
                <a:gd name="T44" fmla="*/ 1812 w 1908"/>
                <a:gd name="T45" fmla="*/ 44 h 1908"/>
                <a:gd name="T46" fmla="*/ 1749 w 1908"/>
                <a:gd name="T47" fmla="*/ 11 h 1908"/>
                <a:gd name="T48" fmla="*/ 1676 w 1908"/>
                <a:gd name="T4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8">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Groups</a:t>
              </a:r>
            </a:p>
          </p:txBody>
        </p:sp>
        <p:sp>
          <p:nvSpPr>
            <p:cNvPr id="44" name="Freeform 62">
              <a:extLst>
                <a:ext uri="{FF2B5EF4-FFF2-40B4-BE49-F238E27FC236}">
                  <a16:creationId xmlns:a16="http://schemas.microsoft.com/office/drawing/2014/main" id="{4BC8ABA8-BE0D-5365-6071-E8B9BA00F8CF}"/>
                </a:ext>
              </a:extLst>
            </p:cNvPr>
            <p:cNvSpPr>
              <a:spLocks/>
            </p:cNvSpPr>
            <p:nvPr/>
          </p:nvSpPr>
          <p:spPr bwMode="auto">
            <a:xfrm>
              <a:off x="45275" y="3378546"/>
              <a:ext cx="1296000" cy="1296000"/>
            </a:xfrm>
            <a:custGeom>
              <a:avLst/>
              <a:gdLst>
                <a:gd name="T0" fmla="*/ 1676 w 1908"/>
                <a:gd name="T1" fmla="*/ 0 h 1908"/>
                <a:gd name="T2" fmla="*/ 230 w 1908"/>
                <a:gd name="T3" fmla="*/ 0 h 1908"/>
                <a:gd name="T4" fmla="*/ 157 w 1908"/>
                <a:gd name="T5" fmla="*/ 11 h 1908"/>
                <a:gd name="T6" fmla="*/ 94 w 1908"/>
                <a:gd name="T7" fmla="*/ 44 h 1908"/>
                <a:gd name="T8" fmla="*/ 44 w 1908"/>
                <a:gd name="T9" fmla="*/ 94 h 1908"/>
                <a:gd name="T10" fmla="*/ 11 w 1908"/>
                <a:gd name="T11" fmla="*/ 157 h 1908"/>
                <a:gd name="T12" fmla="*/ 0 w 1908"/>
                <a:gd name="T13" fmla="*/ 230 h 1908"/>
                <a:gd name="T14" fmla="*/ 0 w 1908"/>
                <a:gd name="T15" fmla="*/ 1676 h 1908"/>
                <a:gd name="T16" fmla="*/ 11 w 1908"/>
                <a:gd name="T17" fmla="*/ 1749 h 1908"/>
                <a:gd name="T18" fmla="*/ 44 w 1908"/>
                <a:gd name="T19" fmla="*/ 1812 h 1908"/>
                <a:gd name="T20" fmla="*/ 94 w 1908"/>
                <a:gd name="T21" fmla="*/ 1862 h 1908"/>
                <a:gd name="T22" fmla="*/ 157 w 1908"/>
                <a:gd name="T23" fmla="*/ 1895 h 1908"/>
                <a:gd name="T24" fmla="*/ 230 w 1908"/>
                <a:gd name="T25" fmla="*/ 1907 h 1908"/>
                <a:gd name="T26" fmla="*/ 1676 w 1908"/>
                <a:gd name="T27" fmla="*/ 1907 h 1908"/>
                <a:gd name="T28" fmla="*/ 1749 w 1908"/>
                <a:gd name="T29" fmla="*/ 1895 h 1908"/>
                <a:gd name="T30" fmla="*/ 1812 w 1908"/>
                <a:gd name="T31" fmla="*/ 1862 h 1908"/>
                <a:gd name="T32" fmla="*/ 1862 w 1908"/>
                <a:gd name="T33" fmla="*/ 1812 h 1908"/>
                <a:gd name="T34" fmla="*/ 1895 w 1908"/>
                <a:gd name="T35" fmla="*/ 1749 h 1908"/>
                <a:gd name="T36" fmla="*/ 1907 w 1908"/>
                <a:gd name="T37" fmla="*/ 1676 h 1908"/>
                <a:gd name="T38" fmla="*/ 1907 w 1908"/>
                <a:gd name="T39" fmla="*/ 230 h 1908"/>
                <a:gd name="T40" fmla="*/ 1895 w 1908"/>
                <a:gd name="T41" fmla="*/ 157 h 1908"/>
                <a:gd name="T42" fmla="*/ 1862 w 1908"/>
                <a:gd name="T43" fmla="*/ 94 h 1908"/>
                <a:gd name="T44" fmla="*/ 1812 w 1908"/>
                <a:gd name="T45" fmla="*/ 44 h 1908"/>
                <a:gd name="T46" fmla="*/ 1749 w 1908"/>
                <a:gd name="T47" fmla="*/ 11 h 1908"/>
                <a:gd name="T48" fmla="*/ 1676 w 1908"/>
                <a:gd name="T4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8">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006DD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Support Team</a:t>
              </a:r>
            </a:p>
          </p:txBody>
        </p:sp>
        <p:sp>
          <p:nvSpPr>
            <p:cNvPr id="45" name="Freeform 62">
              <a:extLst>
                <a:ext uri="{FF2B5EF4-FFF2-40B4-BE49-F238E27FC236}">
                  <a16:creationId xmlns:a16="http://schemas.microsoft.com/office/drawing/2014/main" id="{083559AD-65B7-A357-D19B-E967335AE373}"/>
                </a:ext>
              </a:extLst>
            </p:cNvPr>
            <p:cNvSpPr>
              <a:spLocks/>
            </p:cNvSpPr>
            <p:nvPr/>
          </p:nvSpPr>
          <p:spPr bwMode="auto">
            <a:xfrm>
              <a:off x="1658294" y="3378546"/>
              <a:ext cx="1296000" cy="1296000"/>
            </a:xfrm>
            <a:custGeom>
              <a:avLst/>
              <a:gdLst>
                <a:gd name="T0" fmla="*/ 1676 w 1908"/>
                <a:gd name="T1" fmla="*/ 0 h 1908"/>
                <a:gd name="T2" fmla="*/ 230 w 1908"/>
                <a:gd name="T3" fmla="*/ 0 h 1908"/>
                <a:gd name="T4" fmla="*/ 157 w 1908"/>
                <a:gd name="T5" fmla="*/ 11 h 1908"/>
                <a:gd name="T6" fmla="*/ 94 w 1908"/>
                <a:gd name="T7" fmla="*/ 44 h 1908"/>
                <a:gd name="T8" fmla="*/ 44 w 1908"/>
                <a:gd name="T9" fmla="*/ 94 h 1908"/>
                <a:gd name="T10" fmla="*/ 11 w 1908"/>
                <a:gd name="T11" fmla="*/ 157 h 1908"/>
                <a:gd name="T12" fmla="*/ 0 w 1908"/>
                <a:gd name="T13" fmla="*/ 230 h 1908"/>
                <a:gd name="T14" fmla="*/ 0 w 1908"/>
                <a:gd name="T15" fmla="*/ 1676 h 1908"/>
                <a:gd name="T16" fmla="*/ 11 w 1908"/>
                <a:gd name="T17" fmla="*/ 1749 h 1908"/>
                <a:gd name="T18" fmla="*/ 44 w 1908"/>
                <a:gd name="T19" fmla="*/ 1812 h 1908"/>
                <a:gd name="T20" fmla="*/ 94 w 1908"/>
                <a:gd name="T21" fmla="*/ 1862 h 1908"/>
                <a:gd name="T22" fmla="*/ 157 w 1908"/>
                <a:gd name="T23" fmla="*/ 1895 h 1908"/>
                <a:gd name="T24" fmla="*/ 230 w 1908"/>
                <a:gd name="T25" fmla="*/ 1907 h 1908"/>
                <a:gd name="T26" fmla="*/ 1676 w 1908"/>
                <a:gd name="T27" fmla="*/ 1907 h 1908"/>
                <a:gd name="T28" fmla="*/ 1749 w 1908"/>
                <a:gd name="T29" fmla="*/ 1895 h 1908"/>
                <a:gd name="T30" fmla="*/ 1812 w 1908"/>
                <a:gd name="T31" fmla="*/ 1862 h 1908"/>
                <a:gd name="T32" fmla="*/ 1862 w 1908"/>
                <a:gd name="T33" fmla="*/ 1812 h 1908"/>
                <a:gd name="T34" fmla="*/ 1895 w 1908"/>
                <a:gd name="T35" fmla="*/ 1749 h 1908"/>
                <a:gd name="T36" fmla="*/ 1907 w 1908"/>
                <a:gd name="T37" fmla="*/ 1676 h 1908"/>
                <a:gd name="T38" fmla="*/ 1907 w 1908"/>
                <a:gd name="T39" fmla="*/ 230 h 1908"/>
                <a:gd name="T40" fmla="*/ 1895 w 1908"/>
                <a:gd name="T41" fmla="*/ 157 h 1908"/>
                <a:gd name="T42" fmla="*/ 1862 w 1908"/>
                <a:gd name="T43" fmla="*/ 94 h 1908"/>
                <a:gd name="T44" fmla="*/ 1812 w 1908"/>
                <a:gd name="T45" fmla="*/ 44 h 1908"/>
                <a:gd name="T46" fmla="*/ 1749 w 1908"/>
                <a:gd name="T47" fmla="*/ 11 h 1908"/>
                <a:gd name="T48" fmla="*/ 1676 w 1908"/>
                <a:gd name="T4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08" h="1908">
                  <a:moveTo>
                    <a:pt x="1676" y="0"/>
                  </a:moveTo>
                  <a:lnTo>
                    <a:pt x="230" y="0"/>
                  </a:lnTo>
                  <a:lnTo>
                    <a:pt x="157" y="11"/>
                  </a:lnTo>
                  <a:lnTo>
                    <a:pt x="94" y="44"/>
                  </a:lnTo>
                  <a:lnTo>
                    <a:pt x="44" y="94"/>
                  </a:lnTo>
                  <a:lnTo>
                    <a:pt x="11" y="157"/>
                  </a:lnTo>
                  <a:lnTo>
                    <a:pt x="0" y="230"/>
                  </a:lnTo>
                  <a:lnTo>
                    <a:pt x="0" y="1676"/>
                  </a:lnTo>
                  <a:lnTo>
                    <a:pt x="11" y="1749"/>
                  </a:lnTo>
                  <a:lnTo>
                    <a:pt x="44" y="1812"/>
                  </a:lnTo>
                  <a:lnTo>
                    <a:pt x="94" y="1862"/>
                  </a:lnTo>
                  <a:lnTo>
                    <a:pt x="157" y="1895"/>
                  </a:lnTo>
                  <a:lnTo>
                    <a:pt x="230" y="1907"/>
                  </a:lnTo>
                  <a:lnTo>
                    <a:pt x="1676" y="1907"/>
                  </a:lnTo>
                  <a:lnTo>
                    <a:pt x="1749" y="1895"/>
                  </a:lnTo>
                  <a:lnTo>
                    <a:pt x="1812" y="1862"/>
                  </a:lnTo>
                  <a:lnTo>
                    <a:pt x="1862" y="1812"/>
                  </a:lnTo>
                  <a:lnTo>
                    <a:pt x="1895" y="1749"/>
                  </a:lnTo>
                  <a:lnTo>
                    <a:pt x="1907" y="1676"/>
                  </a:lnTo>
                  <a:lnTo>
                    <a:pt x="1907" y="230"/>
                  </a:lnTo>
                  <a:lnTo>
                    <a:pt x="1895" y="157"/>
                  </a:lnTo>
                  <a:lnTo>
                    <a:pt x="1862" y="94"/>
                  </a:lnTo>
                  <a:lnTo>
                    <a:pt x="1812" y="44"/>
                  </a:lnTo>
                  <a:lnTo>
                    <a:pt x="1749" y="11"/>
                  </a:lnTo>
                  <a:lnTo>
                    <a:pt x="1676" y="0"/>
                  </a:lnTo>
                  <a:close/>
                </a:path>
              </a:pathLst>
            </a:custGeom>
            <a:solidFill>
              <a:srgbClr val="006DD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Programme Team</a:t>
              </a:r>
            </a:p>
          </p:txBody>
        </p:sp>
        <p:sp>
          <p:nvSpPr>
            <p:cNvPr id="56" name="Freeform 52">
              <a:extLst>
                <a:ext uri="{FF2B5EF4-FFF2-40B4-BE49-F238E27FC236}">
                  <a16:creationId xmlns:a16="http://schemas.microsoft.com/office/drawing/2014/main" id="{6A8DDA43-80EF-CEF7-FFE0-B21D97EA0F59}"/>
                </a:ext>
              </a:extLst>
            </p:cNvPr>
            <p:cNvSpPr>
              <a:spLocks/>
            </p:cNvSpPr>
            <p:nvPr/>
          </p:nvSpPr>
          <p:spPr bwMode="auto">
            <a:xfrm>
              <a:off x="4768683" y="-1141216"/>
              <a:ext cx="1080000" cy="1080000"/>
            </a:xfrm>
            <a:prstGeom prst="roundRect">
              <a:avLst/>
            </a:prstGeom>
            <a:solidFill>
              <a:srgbClr val="23A9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ctr" anchorCtr="0" upright="1">
              <a:noAutofit/>
            </a:bodyPr>
            <a:lstStyle/>
            <a:p>
              <a:pPr algn="ctr"/>
              <a:r>
                <a:rPr lang="en-GB" sz="1400" b="1">
                  <a:solidFill>
                    <a:schemeClr val="bg1"/>
                  </a:solidFill>
                </a:rPr>
                <a:t>Explorers</a:t>
              </a:r>
            </a:p>
          </p:txBody>
        </p:sp>
      </p:grpSp>
      <p:sp>
        <p:nvSpPr>
          <p:cNvPr id="58" name="TextBox 57">
            <a:extLst>
              <a:ext uri="{FF2B5EF4-FFF2-40B4-BE49-F238E27FC236}">
                <a16:creationId xmlns:a16="http://schemas.microsoft.com/office/drawing/2014/main" id="{1C66B4F2-C37A-F6C0-E42A-14D05E4F2989}"/>
              </a:ext>
            </a:extLst>
          </p:cNvPr>
          <p:cNvSpPr txBox="1"/>
          <p:nvPr/>
        </p:nvSpPr>
        <p:spPr>
          <a:xfrm>
            <a:off x="357809" y="637930"/>
            <a:ext cx="3910676" cy="1077218"/>
          </a:xfrm>
          <a:prstGeom prst="rect">
            <a:avLst/>
          </a:prstGeom>
          <a:noFill/>
        </p:spPr>
        <p:txBody>
          <a:bodyPr wrap="square">
            <a:spAutoFit/>
          </a:bodyPr>
          <a:lstStyle/>
          <a:p>
            <a:pPr marL="64770">
              <a:spcBef>
                <a:spcPts val="2145"/>
              </a:spcBef>
            </a:pPr>
            <a:r>
              <a:rPr lang="en-GB" sz="3200" b="1">
                <a:solidFill>
                  <a:srgbClr val="7413DC"/>
                </a:solidFill>
                <a:latin typeface="Nunito Sans Black"/>
                <a:cs typeface="Nunito Sans Black"/>
              </a:rPr>
              <a:t>District &amp; County Structure</a:t>
            </a:r>
          </a:p>
        </p:txBody>
      </p:sp>
    </p:spTree>
    <p:extLst>
      <p:ext uri="{BB962C8B-B14F-4D97-AF65-F5344CB8AC3E}">
        <p14:creationId xmlns:p14="http://schemas.microsoft.com/office/powerpoint/2010/main" val="356399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64000" y="1692000"/>
            <a:ext cx="9216000" cy="4955380"/>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buNone/>
            </a:pPr>
            <a:endParaRPr lang="en-GB" dirty="0"/>
          </a:p>
          <a:p>
            <a:pPr marL="10800" indent="0">
              <a:buNone/>
            </a:pPr>
            <a:r>
              <a:rPr lang="en-GB" sz="3200" b="1" dirty="0">
                <a:solidFill>
                  <a:srgbClr val="7414DC"/>
                </a:solidFill>
                <a:latin typeface="Nunito Sans" pitchFamily="2" charset="77"/>
              </a:rPr>
              <a:t>Trustee Boards</a:t>
            </a:r>
            <a:endParaRPr lang="en-GB" sz="2400" b="1" dirty="0">
              <a:solidFill>
                <a:srgbClr val="7414DC"/>
              </a:solidFill>
              <a:latin typeface="Nunito Sans" pitchFamily="2" charset="77"/>
            </a:endParaRPr>
          </a:p>
          <a:p>
            <a:pPr marL="10800" indent="0">
              <a:buNone/>
            </a:pPr>
            <a:endParaRPr lang="en-GB" sz="3200" b="1" dirty="0">
              <a:solidFill>
                <a:srgbClr val="7414DC"/>
              </a:solidFill>
              <a:latin typeface="Nunito Sans" pitchFamily="2" charset="77"/>
            </a:endParaRPr>
          </a:p>
          <a:p>
            <a:pPr>
              <a:buFont typeface="Wingdings" panose="05000000000000000000" pitchFamily="2" charset="2"/>
              <a:buChar char="ü"/>
            </a:pPr>
            <a:r>
              <a:rPr lang="en-GB" sz="3200" dirty="0">
                <a:latin typeface="Nunito Sans" pitchFamily="2" charset="77"/>
              </a:rPr>
              <a:t>Renaming the team and its members</a:t>
            </a:r>
            <a:br>
              <a:rPr lang="en-GB" sz="3200" dirty="0">
                <a:latin typeface="Nunito Sans" pitchFamily="2" charset="77"/>
              </a:rPr>
            </a:br>
            <a:br>
              <a:rPr lang="en-GB" sz="3200" dirty="0">
                <a:latin typeface="Nunito Sans" pitchFamily="2" charset="77"/>
              </a:rPr>
            </a:br>
            <a:r>
              <a:rPr lang="en-GB" sz="3200" dirty="0">
                <a:latin typeface="Nunito Sans" pitchFamily="2" charset="77"/>
              </a:rPr>
              <a:t> </a:t>
            </a:r>
          </a:p>
          <a:p>
            <a:pPr>
              <a:buFont typeface="Wingdings" panose="05000000000000000000" pitchFamily="2" charset="2"/>
              <a:buChar char="ü"/>
            </a:pPr>
            <a:r>
              <a:rPr lang="en-GB" sz="3200" dirty="0">
                <a:latin typeface="Nunito Sans" pitchFamily="2" charset="77"/>
              </a:rPr>
              <a:t>Trusteeship/governance vs management/support</a:t>
            </a:r>
            <a:br>
              <a:rPr lang="en-GB" sz="3200" dirty="0">
                <a:solidFill>
                  <a:schemeClr val="tx1">
                    <a:lumMod val="50000"/>
                    <a:lumOff val="50000"/>
                  </a:schemeClr>
                </a:solidFill>
                <a:latin typeface="Nunito Sans" pitchFamily="2" charset="77"/>
              </a:rPr>
            </a:br>
            <a:br>
              <a:rPr lang="en-GB" sz="3200" dirty="0">
                <a:latin typeface="Nunito Sans" pitchFamily="2" charset="77"/>
              </a:rPr>
            </a:br>
            <a:endParaRPr lang="en-GB" sz="3200" dirty="0">
              <a:latin typeface="Nunito Sans" pitchFamily="2" charset="77"/>
            </a:endParaRPr>
          </a:p>
          <a:p>
            <a:pPr>
              <a:buFont typeface="Wingdings" panose="05000000000000000000" pitchFamily="2" charset="2"/>
              <a:buChar char="ü"/>
            </a:pPr>
            <a:r>
              <a:rPr lang="en-GB" sz="3200" dirty="0">
                <a:latin typeface="Nunito Sans" pitchFamily="2" charset="77"/>
              </a:rPr>
              <a:t>Operational matters</a:t>
            </a:r>
          </a:p>
          <a:p>
            <a:pPr lvl="5">
              <a:buFont typeface="Wingdings" panose="05000000000000000000" pitchFamily="2" charset="2"/>
              <a:buChar char="ü"/>
            </a:pPr>
            <a:r>
              <a:rPr lang="en-GB" sz="2750" dirty="0">
                <a:latin typeface="Nunito Sans" pitchFamily="2" charset="77"/>
              </a:rPr>
              <a:t>AAC to Volunteering Development Teams</a:t>
            </a:r>
          </a:p>
          <a:p>
            <a:pPr lvl="5">
              <a:buFont typeface="Wingdings" panose="05000000000000000000" pitchFamily="2" charset="2"/>
              <a:buChar char="ü"/>
            </a:pPr>
            <a:r>
              <a:rPr lang="en-GB" sz="2750" dirty="0">
                <a:latin typeface="Nunito Sans" pitchFamily="2" charset="77"/>
              </a:rPr>
              <a:t>Management of money, resources, etc, into</a:t>
            </a:r>
            <a:br>
              <a:rPr lang="en-GB" sz="2750" dirty="0">
                <a:latin typeface="Nunito Sans" pitchFamily="2" charset="77"/>
              </a:rPr>
            </a:br>
            <a:r>
              <a:rPr lang="en-GB" sz="2750" dirty="0">
                <a:latin typeface="Nunito Sans" pitchFamily="2" charset="77"/>
              </a:rPr>
              <a:t>   support functions</a:t>
            </a:r>
            <a:br>
              <a:rPr lang="en-GB" sz="2750" dirty="0">
                <a:latin typeface="Nunito Sans" pitchFamily="2" charset="77"/>
              </a:rPr>
            </a:br>
            <a:endParaRPr lang="en-GB" sz="2750" dirty="0">
              <a:latin typeface="Nunito Sans" pitchFamily="2" charset="77"/>
            </a:endParaRPr>
          </a:p>
          <a:p>
            <a:pPr>
              <a:buFont typeface="Wingdings" panose="05000000000000000000" pitchFamily="2" charset="2"/>
              <a:buChar char="ü"/>
            </a:pPr>
            <a:r>
              <a:rPr lang="en-GB" sz="3200" dirty="0">
                <a:latin typeface="Nunito Sans" pitchFamily="2" charset="77"/>
              </a:rPr>
              <a:t>Resizing Trustee Boards</a:t>
            </a:r>
            <a:br>
              <a:rPr lang="en-GB" sz="3200" dirty="0">
                <a:latin typeface="Nunito Sans" pitchFamily="2" charset="77"/>
              </a:rPr>
            </a:br>
            <a:endParaRPr lang="en-GB" sz="3200" dirty="0">
              <a:latin typeface="Nunito Sans" pitchFamily="2" charset="77"/>
            </a:endParaRPr>
          </a:p>
          <a:p>
            <a:pPr>
              <a:buFont typeface="Wingdings" panose="05000000000000000000" pitchFamily="2" charset="2"/>
              <a:buChar char="ü"/>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b="1" dirty="0">
              <a:latin typeface="Nunito Sans" pitchFamily="2" charset="77"/>
            </a:endParaRP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pic>
        <p:nvPicPr>
          <p:cNvPr id="4" name="Picture 3" descr="A group of people standing on a hill with a sunset in the background&#10;&#10;Description automatically generated with low confidence">
            <a:extLst>
              <a:ext uri="{FF2B5EF4-FFF2-40B4-BE49-F238E27FC236}">
                <a16:creationId xmlns:a16="http://schemas.microsoft.com/office/drawing/2014/main" id="{AB6E7CF9-0F52-D24C-9031-1C4AC0369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8" name="Picture 7" descr="A group of people on a mountain&#10;&#10;Description automatically generated with medium confidence">
            <a:extLst>
              <a:ext uri="{FF2B5EF4-FFF2-40B4-BE49-F238E27FC236}">
                <a16:creationId xmlns:a16="http://schemas.microsoft.com/office/drawing/2014/main" id="{BCCC4E7E-0E13-8E42-82DC-B420FFCE0A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5" name="Picture 14" descr="A group of people in a raft&#10;&#10;Description automatically generated with medium confidence">
            <a:extLst>
              <a:ext uri="{FF2B5EF4-FFF2-40B4-BE49-F238E27FC236}">
                <a16:creationId xmlns:a16="http://schemas.microsoft.com/office/drawing/2014/main" id="{7024BF1F-498C-534D-81F5-2C71172AE9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8" name="Picture 17" descr="A group of people riding bikes on a dirt road&#10;&#10;Description automatically generated">
            <a:extLst>
              <a:ext uri="{FF2B5EF4-FFF2-40B4-BE49-F238E27FC236}">
                <a16:creationId xmlns:a16="http://schemas.microsoft.com/office/drawing/2014/main" id="{67019866-37CE-BA45-8158-50BE4F6CDD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spTree>
    <p:extLst>
      <p:ext uri="{BB962C8B-B14F-4D97-AF65-F5344CB8AC3E}">
        <p14:creationId xmlns:p14="http://schemas.microsoft.com/office/powerpoint/2010/main" val="2354697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64000" y="1692000"/>
            <a:ext cx="9216000" cy="5054897"/>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buNone/>
            </a:pPr>
            <a:endParaRPr lang="en-GB" dirty="0"/>
          </a:p>
          <a:p>
            <a:pPr marL="10800" indent="0">
              <a:buNone/>
            </a:pPr>
            <a:r>
              <a:rPr lang="en-GB" sz="3200" b="1" dirty="0">
                <a:solidFill>
                  <a:srgbClr val="7414DC"/>
                </a:solidFill>
                <a:latin typeface="Nunito Sans" pitchFamily="2" charset="77"/>
              </a:rPr>
              <a:t>Getting ready . . .</a:t>
            </a:r>
            <a:endParaRPr lang="en-GB" sz="2400" b="1" dirty="0">
              <a:solidFill>
                <a:srgbClr val="7414DC"/>
              </a:solidFill>
              <a:latin typeface="Nunito Sans" pitchFamily="2" charset="77"/>
            </a:endParaRPr>
          </a:p>
          <a:p>
            <a:pPr marL="10800" indent="0">
              <a:buNone/>
            </a:pPr>
            <a:endParaRPr lang="en-GB" sz="3200" b="1" dirty="0">
              <a:solidFill>
                <a:srgbClr val="7414DC"/>
              </a:solidFill>
              <a:latin typeface="Nunito Sans" pitchFamily="2" charset="77"/>
            </a:endParaRPr>
          </a:p>
          <a:p>
            <a:pPr>
              <a:lnSpc>
                <a:spcPct val="100000"/>
              </a:lnSpc>
              <a:buFont typeface="Wingdings" panose="05000000000000000000" pitchFamily="2" charset="2"/>
              <a:buChar char="ü"/>
            </a:pPr>
            <a:r>
              <a:rPr lang="en-GB" sz="3200" dirty="0">
                <a:latin typeface="Nunito Sans" pitchFamily="2" charset="77"/>
              </a:rPr>
              <a:t>Refresh agenda and papers to focus on</a:t>
            </a:r>
            <a:br>
              <a:rPr lang="en-GB" sz="3200" dirty="0">
                <a:latin typeface="Nunito Sans" pitchFamily="2" charset="77"/>
              </a:rPr>
            </a:br>
            <a:r>
              <a:rPr lang="en-GB" sz="3200" dirty="0">
                <a:latin typeface="Nunito Sans" pitchFamily="2" charset="77"/>
              </a:rPr>
              <a:t>   governance and trusteeship</a:t>
            </a:r>
            <a:br>
              <a:rPr lang="en-GB" sz="3200" dirty="0">
                <a:latin typeface="Nunito Sans" pitchFamily="2" charset="77"/>
              </a:rPr>
            </a:br>
            <a:endParaRPr lang="en-GB" sz="3200" dirty="0">
              <a:latin typeface="Nunito Sans" pitchFamily="2" charset="77"/>
            </a:endParaRPr>
          </a:p>
          <a:p>
            <a:pPr>
              <a:lnSpc>
                <a:spcPct val="100000"/>
              </a:lnSpc>
              <a:buFont typeface="Wingdings" panose="05000000000000000000" pitchFamily="2" charset="2"/>
              <a:buChar char="ü"/>
            </a:pPr>
            <a:r>
              <a:rPr lang="en-GB" sz="3200" dirty="0">
                <a:latin typeface="Nunito Sans" pitchFamily="2" charset="77"/>
              </a:rPr>
              <a:t>Prepare conversations to resize at the next AGM</a:t>
            </a:r>
            <a:br>
              <a:rPr lang="en-GB" sz="3200" dirty="0">
                <a:latin typeface="Nunito Sans" pitchFamily="2" charset="77"/>
              </a:rPr>
            </a:br>
            <a:endParaRPr lang="en-GB" sz="3200" dirty="0">
              <a:latin typeface="Nunito Sans" pitchFamily="2" charset="77"/>
            </a:endParaRPr>
          </a:p>
          <a:p>
            <a:pPr>
              <a:lnSpc>
                <a:spcPct val="100000"/>
              </a:lnSpc>
              <a:buFont typeface="Wingdings" panose="05000000000000000000" pitchFamily="2" charset="2"/>
              <a:buChar char="ü"/>
            </a:pPr>
            <a:r>
              <a:rPr lang="en-GB" sz="3200" dirty="0">
                <a:latin typeface="Nunito Sans" pitchFamily="2" charset="77"/>
              </a:rPr>
              <a:t>Prepare how the support functions will run</a:t>
            </a:r>
            <a:br>
              <a:rPr lang="en-GB" sz="3200" dirty="0">
                <a:latin typeface="Nunito Sans" pitchFamily="2" charset="77"/>
              </a:rPr>
            </a:br>
            <a:endParaRPr lang="en-GB" sz="3200" dirty="0">
              <a:latin typeface="Nunito Sans" pitchFamily="2" charset="77"/>
            </a:endParaRPr>
          </a:p>
          <a:p>
            <a:pPr>
              <a:lnSpc>
                <a:spcPct val="100000"/>
              </a:lnSpc>
              <a:buFont typeface="Wingdings" panose="05000000000000000000" pitchFamily="2" charset="2"/>
              <a:buChar char="ü"/>
            </a:pPr>
            <a:r>
              <a:rPr lang="en-GB" sz="3200" dirty="0">
                <a:latin typeface="Nunito Sans" pitchFamily="2" charset="77"/>
              </a:rPr>
              <a:t>When recruiting, consider </a:t>
            </a:r>
            <a:r>
              <a:rPr lang="en-GB" sz="3200" b="1" dirty="0">
                <a:latin typeface="Nunito Sans" pitchFamily="2" charset="77"/>
              </a:rPr>
              <a:t>where</a:t>
            </a:r>
            <a:r>
              <a:rPr lang="en-GB" sz="3200" dirty="0">
                <a:latin typeface="Nunito Sans" pitchFamily="2" charset="77"/>
              </a:rPr>
              <a:t> people will fit</a:t>
            </a:r>
            <a:br>
              <a:rPr lang="en-GB" sz="3200" dirty="0">
                <a:latin typeface="Nunito Sans" pitchFamily="2" charset="77"/>
              </a:rPr>
            </a:br>
            <a:endParaRPr lang="en-GB" sz="3200" dirty="0">
              <a:latin typeface="Nunito Sans" pitchFamily="2" charset="77"/>
            </a:endParaRPr>
          </a:p>
          <a:p>
            <a:pPr>
              <a:buFont typeface="Wingdings" panose="05000000000000000000" pitchFamily="2" charset="2"/>
              <a:buChar char="ü"/>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b="1" dirty="0">
              <a:latin typeface="Nunito Sans" pitchFamily="2" charset="77"/>
            </a:endParaRP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pic>
        <p:nvPicPr>
          <p:cNvPr id="4" name="Picture 3" descr="A group of people standing on a hill with a sunset in the background&#10;&#10;Description automatically generated with low confidence">
            <a:extLst>
              <a:ext uri="{FF2B5EF4-FFF2-40B4-BE49-F238E27FC236}">
                <a16:creationId xmlns:a16="http://schemas.microsoft.com/office/drawing/2014/main" id="{AB6E7CF9-0F52-D24C-9031-1C4AC0369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8" name="Picture 7" descr="A group of people on a mountain&#10;&#10;Description automatically generated with medium confidence">
            <a:extLst>
              <a:ext uri="{FF2B5EF4-FFF2-40B4-BE49-F238E27FC236}">
                <a16:creationId xmlns:a16="http://schemas.microsoft.com/office/drawing/2014/main" id="{BCCC4E7E-0E13-8E42-82DC-B420FFCE0A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5" name="Picture 14" descr="A group of people in a raft&#10;&#10;Description automatically generated with medium confidence">
            <a:extLst>
              <a:ext uri="{FF2B5EF4-FFF2-40B4-BE49-F238E27FC236}">
                <a16:creationId xmlns:a16="http://schemas.microsoft.com/office/drawing/2014/main" id="{7024BF1F-498C-534D-81F5-2C71172AE9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8" name="Picture 17" descr="A group of people riding bikes on a dirt road&#10;&#10;Description automatically generated">
            <a:extLst>
              <a:ext uri="{FF2B5EF4-FFF2-40B4-BE49-F238E27FC236}">
                <a16:creationId xmlns:a16="http://schemas.microsoft.com/office/drawing/2014/main" id="{67019866-37CE-BA45-8158-50BE4F6CDD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spTree>
    <p:extLst>
      <p:ext uri="{BB962C8B-B14F-4D97-AF65-F5344CB8AC3E}">
        <p14:creationId xmlns:p14="http://schemas.microsoft.com/office/powerpoint/2010/main" val="2218699414"/>
      </p:ext>
    </p:extLst>
  </p:cSld>
  <p:clrMapOvr>
    <a:masterClrMapping/>
  </p:clrMapOvr>
</p:sld>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scouts-powerpoint-template-small-file (8)</Template>
  <TotalTime>1677</TotalTime>
  <Words>366</Words>
  <Application>Microsoft Macintosh PowerPoint</Application>
  <PresentationFormat>Widescreen</PresentationFormat>
  <Paragraphs>153</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Nunito Sans Black</vt:lpstr>
      <vt:lpstr>Nunito Sans</vt:lpstr>
      <vt:lpstr>NunitoSans-Black</vt:lpstr>
      <vt:lpstr>Nunito Sans ExtraBold</vt:lpstr>
      <vt:lpstr>Arial</vt:lpstr>
      <vt:lpstr>Wingdings</vt:lpstr>
      <vt:lpstr>Office Theme</vt:lpstr>
      <vt:lpstr>PowerPoint Presentation</vt:lpstr>
      <vt:lpstr>Trustee Workshop</vt:lpstr>
      <vt:lpstr>PowerPoint Presentation</vt:lpstr>
      <vt:lpstr>PowerPoint Presentation</vt:lpstr>
      <vt:lpstr>PowerPoint Presentation</vt:lpstr>
      <vt:lpstr>PowerPoint Presentation</vt:lpstr>
      <vt:lpstr>PowerPoint Presentation</vt:lpstr>
      <vt:lpstr>Trustee Workshop</vt:lpstr>
      <vt:lpstr>Trustee Workshop</vt:lpstr>
      <vt:lpstr>PowerPoint Presentation</vt:lpstr>
    </vt:vector>
  </TitlesOfParts>
  <Company>The Scout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James</dc:creator>
  <cp:lastModifiedBy>Mick Stocks</cp:lastModifiedBy>
  <cp:revision>95</cp:revision>
  <dcterms:created xsi:type="dcterms:W3CDTF">2018-11-07T13:00:15Z</dcterms:created>
  <dcterms:modified xsi:type="dcterms:W3CDTF">2022-11-14T17:47:15Z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ies>
</file>