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
  </p:notesMasterIdLst>
  <p:sldIdLst>
    <p:sldId id="256" r:id="rId2"/>
    <p:sldId id="260" r:id="rId3"/>
    <p:sldId id="259" r:id="rId4"/>
    <p:sldId id="261" r:id="rId5"/>
    <p:sldId id="264" r:id="rId6"/>
    <p:sldId id="274" r:id="rId7"/>
    <p:sldId id="265" r:id="rId8"/>
    <p:sldId id="268" r:id="rId9"/>
    <p:sldId id="269" r:id="rId10"/>
    <p:sldId id="267" r:id="rId11"/>
    <p:sldId id="272" r:id="rId12"/>
    <p:sldId id="266" r:id="rId13"/>
    <p:sldId id="270" r:id="rId14"/>
    <p:sldId id="271" r:id="rId15"/>
    <p:sldId id="273" r:id="rId16"/>
    <p:sldId id="262" r:id="rId17"/>
    <p:sldId id="263" r:id="rId18"/>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549B"/>
    <a:srgbClr val="0000CC"/>
    <a:srgbClr val="9900FF"/>
    <a:srgbClr val="FF33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387" autoAdjust="0"/>
  </p:normalViewPr>
  <p:slideViewPr>
    <p:cSldViewPr snapToGrid="0">
      <p:cViewPr varScale="1">
        <p:scale>
          <a:sx n="86" d="100"/>
          <a:sy n="86" d="100"/>
        </p:scale>
        <p:origin x="29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1320D16-C471-4CF9-B01D-D351E1C24B35}" type="datetimeFigureOut">
              <a:rPr lang="en-GB" smtClean="0"/>
              <a:t>01/11/2022</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3E304CA-B212-4FD2-8991-44FB485297C3}" type="slidenum">
              <a:rPr lang="en-GB" smtClean="0"/>
              <a:t>‹#›</a:t>
            </a:fld>
            <a:endParaRPr lang="en-GB"/>
          </a:p>
        </p:txBody>
      </p:sp>
    </p:spTree>
    <p:extLst>
      <p:ext uri="{BB962C8B-B14F-4D97-AF65-F5344CB8AC3E}">
        <p14:creationId xmlns:p14="http://schemas.microsoft.com/office/powerpoint/2010/main" val="3615620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a:t>
            </a:r>
            <a:r>
              <a:rPr lang="en-US" baseline="0" dirty="0"/>
              <a:t> is about CBAS in general so people know who we our and understand the wider advice service project.</a:t>
            </a:r>
            <a:endParaRPr lang="en-GB" dirty="0"/>
          </a:p>
        </p:txBody>
      </p:sp>
      <p:sp>
        <p:nvSpPr>
          <p:cNvPr id="4" name="Slide Number Placeholder 3"/>
          <p:cNvSpPr>
            <a:spLocks noGrp="1"/>
          </p:cNvSpPr>
          <p:nvPr>
            <p:ph type="sldNum" sz="quarter" idx="10"/>
          </p:nvPr>
        </p:nvSpPr>
        <p:spPr/>
        <p:txBody>
          <a:bodyPr/>
          <a:lstStyle/>
          <a:p>
            <a:fld id="{53E304CA-B212-4FD2-8991-44FB485297C3}" type="slidenum">
              <a:rPr lang="en-GB" smtClean="0"/>
              <a:t>1</a:t>
            </a:fld>
            <a:endParaRPr lang="en-GB"/>
          </a:p>
        </p:txBody>
      </p:sp>
    </p:spTree>
    <p:extLst>
      <p:ext uri="{BB962C8B-B14F-4D97-AF65-F5344CB8AC3E}">
        <p14:creationId xmlns:p14="http://schemas.microsoft.com/office/powerpoint/2010/main" val="1535736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3E304CA-B212-4FD2-8991-44FB485297C3}" type="slidenum">
              <a:rPr lang="en-GB" smtClean="0"/>
              <a:t>10</a:t>
            </a:fld>
            <a:endParaRPr lang="en-GB"/>
          </a:p>
        </p:txBody>
      </p:sp>
    </p:spTree>
    <p:extLst>
      <p:ext uri="{BB962C8B-B14F-4D97-AF65-F5344CB8AC3E}">
        <p14:creationId xmlns:p14="http://schemas.microsoft.com/office/powerpoint/2010/main" val="3820003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3E304CA-B212-4FD2-8991-44FB485297C3}" type="slidenum">
              <a:rPr lang="en-GB" smtClean="0"/>
              <a:t>11</a:t>
            </a:fld>
            <a:endParaRPr lang="en-GB"/>
          </a:p>
        </p:txBody>
      </p:sp>
    </p:spTree>
    <p:extLst>
      <p:ext uri="{BB962C8B-B14F-4D97-AF65-F5344CB8AC3E}">
        <p14:creationId xmlns:p14="http://schemas.microsoft.com/office/powerpoint/2010/main" val="4087686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3E304CA-B212-4FD2-8991-44FB485297C3}" type="slidenum">
              <a:rPr lang="en-GB" smtClean="0"/>
              <a:t>12</a:t>
            </a:fld>
            <a:endParaRPr lang="en-GB"/>
          </a:p>
        </p:txBody>
      </p:sp>
    </p:spTree>
    <p:extLst>
      <p:ext uri="{BB962C8B-B14F-4D97-AF65-F5344CB8AC3E}">
        <p14:creationId xmlns:p14="http://schemas.microsoft.com/office/powerpoint/2010/main" val="3767545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3E304CA-B212-4FD2-8991-44FB485297C3}" type="slidenum">
              <a:rPr lang="en-GB" smtClean="0"/>
              <a:t>13</a:t>
            </a:fld>
            <a:endParaRPr lang="en-GB"/>
          </a:p>
        </p:txBody>
      </p:sp>
    </p:spTree>
    <p:extLst>
      <p:ext uri="{BB962C8B-B14F-4D97-AF65-F5344CB8AC3E}">
        <p14:creationId xmlns:p14="http://schemas.microsoft.com/office/powerpoint/2010/main" val="2005789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3E304CA-B212-4FD2-8991-44FB485297C3}" type="slidenum">
              <a:rPr lang="en-GB" smtClean="0"/>
              <a:t>14</a:t>
            </a:fld>
            <a:endParaRPr lang="en-GB"/>
          </a:p>
        </p:txBody>
      </p:sp>
    </p:spTree>
    <p:extLst>
      <p:ext uri="{BB962C8B-B14F-4D97-AF65-F5344CB8AC3E}">
        <p14:creationId xmlns:p14="http://schemas.microsoft.com/office/powerpoint/2010/main" val="1184383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3E304CA-B212-4FD2-8991-44FB485297C3}" type="slidenum">
              <a:rPr lang="en-GB" smtClean="0"/>
              <a:t>15</a:t>
            </a:fld>
            <a:endParaRPr lang="en-GB"/>
          </a:p>
        </p:txBody>
      </p:sp>
    </p:spTree>
    <p:extLst>
      <p:ext uri="{BB962C8B-B14F-4D97-AF65-F5344CB8AC3E}">
        <p14:creationId xmlns:p14="http://schemas.microsoft.com/office/powerpoint/2010/main" val="2170187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Essential trustee flyer</a:t>
            </a:r>
            <a:endParaRPr lang="en-GB" dirty="0"/>
          </a:p>
        </p:txBody>
      </p:sp>
      <p:sp>
        <p:nvSpPr>
          <p:cNvPr id="4" name="Slide Number Placeholder 3"/>
          <p:cNvSpPr>
            <a:spLocks noGrp="1"/>
          </p:cNvSpPr>
          <p:nvPr>
            <p:ph type="sldNum" sz="quarter" idx="10"/>
          </p:nvPr>
        </p:nvSpPr>
        <p:spPr/>
        <p:txBody>
          <a:bodyPr/>
          <a:lstStyle/>
          <a:p>
            <a:fld id="{53E304CA-B212-4FD2-8991-44FB485297C3}" type="slidenum">
              <a:rPr lang="en-GB" smtClean="0"/>
              <a:t>16</a:t>
            </a:fld>
            <a:endParaRPr lang="en-GB"/>
          </a:p>
        </p:txBody>
      </p:sp>
    </p:spTree>
    <p:extLst>
      <p:ext uri="{BB962C8B-B14F-4D97-AF65-F5344CB8AC3E}">
        <p14:creationId xmlns:p14="http://schemas.microsoft.com/office/powerpoint/2010/main" val="3920073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3E304CA-B212-4FD2-8991-44FB485297C3}" type="slidenum">
              <a:rPr lang="en-GB" smtClean="0"/>
              <a:t>17</a:t>
            </a:fld>
            <a:endParaRPr lang="en-GB"/>
          </a:p>
        </p:txBody>
      </p:sp>
    </p:spTree>
    <p:extLst>
      <p:ext uri="{BB962C8B-B14F-4D97-AF65-F5344CB8AC3E}">
        <p14:creationId xmlns:p14="http://schemas.microsoft.com/office/powerpoint/2010/main" val="3504609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l">
              <a:buFont typeface="Arial" panose="020B0604020202020204" pitchFamily="34" charset="0"/>
              <a:buChar char="•"/>
            </a:pPr>
            <a:r>
              <a:rPr lang="en-US" dirty="0"/>
              <a:t>Focus on their Charities objectives –Trust Deed/Constitution/POR</a:t>
            </a:r>
          </a:p>
          <a:p>
            <a:pPr marL="0" lvl="0" indent="0" algn="l">
              <a:buFont typeface="Arial" panose="020B0604020202020204" pitchFamily="34" charset="0"/>
              <a:buNone/>
            </a:pPr>
            <a:r>
              <a:rPr lang="en-US" dirty="0"/>
              <a:t>Most queries are solved by trustees</a:t>
            </a:r>
            <a:r>
              <a:rPr lang="en-US" baseline="0" dirty="0"/>
              <a:t> having access to and understanding their legal set up. </a:t>
            </a:r>
          </a:p>
          <a:p>
            <a:pPr marL="0" lvl="0" indent="0" algn="l">
              <a:buFont typeface="Arial" panose="020B0604020202020204" pitchFamily="34" charset="0"/>
              <a:buNone/>
            </a:pPr>
            <a:r>
              <a:rPr lang="en-US" baseline="0" dirty="0"/>
              <a:t>The Trust Deed/Constitution/POR) says you can/cannot do as an </a:t>
            </a:r>
            <a:r>
              <a:rPr lang="en-US" baseline="0" dirty="0" err="1"/>
              <a:t>organisation</a:t>
            </a:r>
            <a:r>
              <a:rPr lang="en-US" baseline="0" dirty="0"/>
              <a:t>.</a:t>
            </a:r>
          </a:p>
          <a:p>
            <a:pPr marL="0" lvl="0" indent="0" algn="l">
              <a:buFont typeface="Arial" panose="020B0604020202020204" pitchFamily="34" charset="0"/>
              <a:buNone/>
            </a:pPr>
            <a:r>
              <a:rPr lang="en-US" baseline="0" dirty="0"/>
              <a:t>The Trust Deeds outline the activities and limitations of the charity and trustees (management committee) are legally bound to work within it’s framework. </a:t>
            </a:r>
            <a:endParaRPr lang="en-US" dirty="0"/>
          </a:p>
          <a:p>
            <a:pPr marL="342900" lvl="0" indent="-342900" algn="l">
              <a:buFont typeface="Arial" panose="020B0604020202020204" pitchFamily="34" charset="0"/>
              <a:buChar char="•"/>
            </a:pPr>
            <a:endParaRPr lang="en-US" dirty="0"/>
          </a:p>
          <a:p>
            <a:pPr marL="342900" lvl="0" indent="-342900" algn="l">
              <a:buFont typeface="Arial" panose="020B0604020202020204" pitchFamily="34" charset="0"/>
              <a:buChar char="•"/>
            </a:pPr>
            <a:r>
              <a:rPr lang="en-US" dirty="0"/>
              <a:t>Understanding your legal structure – are you</a:t>
            </a:r>
            <a:r>
              <a:rPr lang="en-US" baseline="0" dirty="0"/>
              <a:t> </a:t>
            </a:r>
            <a:r>
              <a:rPr lang="en-US" dirty="0"/>
              <a:t>registered with the Charity Commission? </a:t>
            </a:r>
          </a:p>
          <a:p>
            <a:pPr marL="0" lvl="0" indent="0" algn="l">
              <a:buFont typeface="Arial" panose="020B0604020202020204" pitchFamily="34" charset="0"/>
              <a:buNone/>
            </a:pPr>
            <a:r>
              <a:rPr lang="en-US" dirty="0"/>
              <a:t>You</a:t>
            </a:r>
            <a:r>
              <a:rPr lang="en-US" baseline="0" dirty="0"/>
              <a:t> may or may not be registered with the charity commission (depending on income levels) </a:t>
            </a:r>
          </a:p>
          <a:p>
            <a:pPr marL="0" lvl="0" indent="0" algn="l">
              <a:buFont typeface="Arial" panose="020B0604020202020204" pitchFamily="34" charset="0"/>
              <a:buNone/>
            </a:pPr>
            <a:r>
              <a:rPr lang="en-US" baseline="0" dirty="0"/>
              <a:t>If not you will have a Terms of Reference or Group structure provided for you by the Scouts Association POR?. </a:t>
            </a:r>
          </a:p>
          <a:p>
            <a:pPr marL="0" lvl="0" indent="0" algn="l">
              <a:buFont typeface="Arial" panose="020B0604020202020204" pitchFamily="34" charset="0"/>
              <a:buNone/>
            </a:pPr>
            <a:r>
              <a:rPr lang="en-US" baseline="0" dirty="0"/>
              <a:t>You need to be clear if you are a Trustee of your Charity and what this means (your responsibility) – if you are on the management committee of a scout group, you are a trustee</a:t>
            </a:r>
          </a:p>
          <a:p>
            <a:pPr marL="0" lvl="0" indent="0" algn="l">
              <a:buFont typeface="Arial" panose="020B0604020202020204" pitchFamily="34" charset="0"/>
              <a:buNone/>
            </a:pPr>
            <a:r>
              <a:rPr lang="en-US" baseline="0" dirty="0"/>
              <a:t>Do you use land or a building? What is your entitlement to this? (leasehold/freehold/tenancy – what are the restrictions to use and income generation of this land?</a:t>
            </a:r>
          </a:p>
          <a:p>
            <a:pPr marL="342900" lvl="0" indent="-342900" algn="l">
              <a:buFont typeface="Arial" panose="020B0604020202020204" pitchFamily="34" charset="0"/>
              <a:buChar char="•"/>
            </a:pPr>
            <a:endParaRPr lang="en-GB" dirty="0"/>
          </a:p>
          <a:p>
            <a:pPr marL="342900" lvl="0" indent="-342900" algn="l">
              <a:buFont typeface="Arial" panose="020B0604020202020204" pitchFamily="34" charset="0"/>
              <a:buChar char="•"/>
            </a:pPr>
            <a:r>
              <a:rPr lang="en-GB" dirty="0"/>
              <a:t>Plan for the future – are any changes required? – e.g. Do you need a formal lease or to renew a lease?</a:t>
            </a:r>
          </a:p>
          <a:p>
            <a:pPr marL="342900" lvl="0" indent="-342900" algn="l">
              <a:buFont typeface="Arial" panose="020B0604020202020204" pitchFamily="34" charset="0"/>
              <a:buChar char="•"/>
            </a:pPr>
            <a:endParaRPr lang="en-GB" dirty="0"/>
          </a:p>
          <a:p>
            <a:pPr marL="342900" lvl="0" indent="-342900" algn="l">
              <a:buFont typeface="Arial" panose="020B0604020202020204" pitchFamily="34" charset="0"/>
              <a:buChar char="•"/>
            </a:pPr>
            <a:r>
              <a:rPr lang="en-US" dirty="0"/>
              <a:t>Meet legal obligations – whether registered or not you must abide by Charity Law as set out by the Charity Commission, understanding your role as a trustee will enable you to do this.</a:t>
            </a:r>
            <a:endParaRPr lang="en-GB" dirty="0"/>
          </a:p>
          <a:p>
            <a:endParaRPr lang="en-GB" dirty="0"/>
          </a:p>
        </p:txBody>
      </p:sp>
      <p:sp>
        <p:nvSpPr>
          <p:cNvPr id="4" name="Slide Number Placeholder 3"/>
          <p:cNvSpPr>
            <a:spLocks noGrp="1"/>
          </p:cNvSpPr>
          <p:nvPr>
            <p:ph type="sldNum" sz="quarter" idx="10"/>
          </p:nvPr>
        </p:nvSpPr>
        <p:spPr/>
        <p:txBody>
          <a:bodyPr/>
          <a:lstStyle/>
          <a:p>
            <a:fld id="{53E304CA-B212-4FD2-8991-44FB485297C3}" type="slidenum">
              <a:rPr lang="en-GB" smtClean="0"/>
              <a:t>2</a:t>
            </a:fld>
            <a:endParaRPr lang="en-GB"/>
          </a:p>
        </p:txBody>
      </p:sp>
    </p:spTree>
    <p:extLst>
      <p:ext uri="{BB962C8B-B14F-4D97-AF65-F5344CB8AC3E}">
        <p14:creationId xmlns:p14="http://schemas.microsoft.com/office/powerpoint/2010/main" val="3424580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spcAft>
                <a:spcPts val="0"/>
              </a:spcAft>
              <a:buFont typeface="Symbol" panose="05050102010706020507" pitchFamily="18" charset="2"/>
              <a:buChar char=""/>
            </a:pPr>
            <a:r>
              <a:rPr lang="en-GB" sz="1200" dirty="0">
                <a:solidFill>
                  <a:srgbClr val="28549B"/>
                </a:solidFill>
                <a:latin typeface="Calibri" panose="020F0502020204030204" pitchFamily="34" charset="0"/>
                <a:ea typeface="Times New Roman" panose="02020603050405020304" pitchFamily="18" charset="0"/>
              </a:rPr>
              <a:t>Trusts considerations – what is your group or charity set up (bound) to do via it’s constitution? – The</a:t>
            </a:r>
            <a:r>
              <a:rPr lang="en-GB" sz="1200" baseline="0" dirty="0">
                <a:solidFill>
                  <a:srgbClr val="28549B"/>
                </a:solidFill>
                <a:latin typeface="Calibri" panose="020F0502020204030204" pitchFamily="34" charset="0"/>
                <a:ea typeface="Times New Roman" panose="02020603050405020304" pitchFamily="18" charset="0"/>
              </a:rPr>
              <a:t> Management Committee (Trustees) </a:t>
            </a:r>
            <a:r>
              <a:rPr lang="en-GB" sz="1200" dirty="0">
                <a:solidFill>
                  <a:srgbClr val="28549B"/>
                </a:solidFill>
                <a:latin typeface="Calibri" panose="020F0502020204030204" pitchFamily="34" charset="0"/>
                <a:ea typeface="Times New Roman" panose="02020603050405020304" pitchFamily="18" charset="0"/>
              </a:rPr>
              <a:t>should be able to read the Trust Deed.</a:t>
            </a:r>
            <a:r>
              <a:rPr lang="en-GB" sz="1200" baseline="0" dirty="0">
                <a:solidFill>
                  <a:srgbClr val="28549B"/>
                </a:solidFill>
                <a:latin typeface="Calibri" panose="020F0502020204030204" pitchFamily="34" charset="0"/>
                <a:ea typeface="Times New Roman" panose="02020603050405020304" pitchFamily="18" charset="0"/>
              </a:rPr>
              <a:t> Is this</a:t>
            </a:r>
            <a:r>
              <a:rPr lang="en-GB" sz="1200" dirty="0">
                <a:solidFill>
                  <a:srgbClr val="28549B"/>
                </a:solidFill>
                <a:latin typeface="Calibri" panose="020F0502020204030204" pitchFamily="34" charset="0"/>
                <a:ea typeface="Times New Roman" panose="02020603050405020304" pitchFamily="18" charset="0"/>
              </a:rPr>
              <a:t> available for and potential &amp; current trustees to read?</a:t>
            </a:r>
          </a:p>
          <a:p>
            <a:pPr marL="342900" lvl="0" indent="-342900">
              <a:spcAft>
                <a:spcPts val="0"/>
              </a:spcAft>
              <a:buFont typeface="Symbol" panose="05050102010706020507" pitchFamily="18" charset="2"/>
              <a:buChar char=""/>
            </a:pPr>
            <a:endParaRPr lang="en-GB" sz="1200" dirty="0">
              <a:solidFill>
                <a:srgbClr val="28549B"/>
              </a:solidFill>
              <a:latin typeface="Calibri" panose="020F0502020204030204" pitchFamily="34" charset="0"/>
              <a:ea typeface="Times New Roman" panose="02020603050405020304" pitchFamily="18" charset="0"/>
            </a:endParaRPr>
          </a:p>
          <a:p>
            <a:pPr marL="342900" lvl="0" indent="-342900">
              <a:spcAft>
                <a:spcPts val="0"/>
              </a:spcAft>
              <a:buFont typeface="Symbol" panose="05050102010706020507" pitchFamily="18" charset="2"/>
              <a:buChar char=""/>
            </a:pPr>
            <a:r>
              <a:rPr lang="en-US" sz="1200" dirty="0">
                <a:solidFill>
                  <a:srgbClr val="28549B"/>
                </a:solidFill>
                <a:latin typeface="Calibri" panose="020F0502020204030204" pitchFamily="34" charset="0"/>
              </a:rPr>
              <a:t>Types of tenure – Freehold, Leasehold, Tennant? – does everyone in your group understand the type of Tenure you</a:t>
            </a:r>
            <a:r>
              <a:rPr lang="en-US" sz="1200" baseline="0" dirty="0">
                <a:solidFill>
                  <a:srgbClr val="28549B"/>
                </a:solidFill>
                <a:latin typeface="Calibri" panose="020F0502020204030204" pitchFamily="34" charset="0"/>
              </a:rPr>
              <a:t> have on the land/building?</a:t>
            </a:r>
          </a:p>
          <a:p>
            <a:pPr marL="342900" lvl="0" indent="-342900">
              <a:spcAft>
                <a:spcPts val="0"/>
              </a:spcAft>
              <a:buFont typeface="Symbol" panose="05050102010706020507" pitchFamily="18" charset="2"/>
              <a:buChar char=""/>
            </a:pPr>
            <a:endParaRPr lang="en-GB" sz="1200" dirty="0">
              <a:solidFill>
                <a:srgbClr val="28549B"/>
              </a:solidFill>
            </a:endParaRPr>
          </a:p>
          <a:p>
            <a:pPr marL="342900" indent="-342900">
              <a:buFont typeface="Symbol" panose="05050102010706020507" pitchFamily="18" charset="2"/>
              <a:buChar char=""/>
            </a:pPr>
            <a:r>
              <a:rPr lang="en-US" sz="1200" dirty="0">
                <a:solidFill>
                  <a:srgbClr val="28549B"/>
                </a:solidFill>
                <a:latin typeface="Calibri" panose="020F0502020204030204" pitchFamily="34" charset="0"/>
              </a:rPr>
              <a:t>Title Deeds for land or buildings – Who holds the Title Deed</a:t>
            </a:r>
            <a:r>
              <a:rPr lang="en-US" sz="1200" baseline="0" dirty="0">
                <a:solidFill>
                  <a:srgbClr val="28549B"/>
                </a:solidFill>
                <a:latin typeface="Calibri" panose="020F0502020204030204" pitchFamily="34" charset="0"/>
              </a:rPr>
              <a:t> for you? What are their limitations and powers? SATC (Scout Association Trust Corporation) ££ or Official Custodian FREE? – Individual Holding Trustees (not advised)</a:t>
            </a:r>
          </a:p>
          <a:p>
            <a:pPr marL="342900" indent="-342900">
              <a:buFont typeface="Symbol" panose="05050102010706020507" pitchFamily="18" charset="2"/>
              <a:buChar char=""/>
            </a:pPr>
            <a:endParaRPr lang="en-US" sz="1200" dirty="0">
              <a:solidFill>
                <a:srgbClr val="28549B"/>
              </a:solidFill>
              <a:latin typeface="Calibri" panose="020F0502020204030204" pitchFamily="34" charset="0"/>
            </a:endParaRPr>
          </a:p>
          <a:p>
            <a:pPr marL="342900" lvl="0" indent="-342900">
              <a:spcAft>
                <a:spcPts val="0"/>
              </a:spcAft>
              <a:buFont typeface="Symbol" panose="05050102010706020507" pitchFamily="18" charset="2"/>
              <a:buChar char=""/>
            </a:pPr>
            <a:r>
              <a:rPr lang="en-GB" sz="1200" dirty="0">
                <a:solidFill>
                  <a:srgbClr val="28549B"/>
                </a:solidFill>
                <a:latin typeface="Calibri" panose="020F0502020204030204" pitchFamily="34" charset="0"/>
                <a:ea typeface="Times New Roman" panose="02020603050405020304" pitchFamily="18" charset="0"/>
              </a:rPr>
              <a:t>Sub-letting – are you a tenant?  when are we subletting? is it legal for us to sub-let? What does your tenancy agreement say?</a:t>
            </a:r>
          </a:p>
          <a:p>
            <a:pPr marL="342900" lvl="0" indent="-342900">
              <a:spcAft>
                <a:spcPts val="0"/>
              </a:spcAft>
              <a:buFont typeface="Symbol" panose="05050102010706020507" pitchFamily="18" charset="2"/>
              <a:buChar char=""/>
            </a:pPr>
            <a:endParaRPr lang="en-GB" sz="1200" baseline="0" dirty="0">
              <a:solidFill>
                <a:srgbClr val="28549B"/>
              </a:solidFill>
              <a:latin typeface="Calibri" panose="020F0502020204030204" pitchFamily="34" charset="0"/>
              <a:ea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GB" sz="1200" baseline="0" dirty="0">
                <a:solidFill>
                  <a:srgbClr val="28549B"/>
                </a:solidFill>
                <a:latin typeface="Calibri" panose="020F0502020204030204" pitchFamily="34" charset="0"/>
                <a:ea typeface="Times New Roman" panose="02020603050405020304" pitchFamily="18" charset="0"/>
              </a:rPr>
              <a:t>Hiring If you have a long term lease and it is not prohibited by the lessor or your governing documents then you could ‘hire’ out your facility (with due diligence)</a:t>
            </a:r>
            <a:r>
              <a:rPr lang="en-US" sz="1200" dirty="0">
                <a:solidFill>
                  <a:srgbClr val="28549B"/>
                </a:solidFill>
                <a:latin typeface="Calibri" panose="020F0502020204030204" pitchFamily="34" charset="0"/>
                <a:ea typeface="Times New Roman" panose="02020603050405020304" pitchFamily="18" charset="0"/>
              </a:rPr>
              <a:t> and within the scope</a:t>
            </a:r>
            <a:r>
              <a:rPr lang="en-US" sz="1200" baseline="0" dirty="0">
                <a:solidFill>
                  <a:srgbClr val="28549B"/>
                </a:solidFill>
                <a:latin typeface="Calibri" panose="020F0502020204030204" pitchFamily="34" charset="0"/>
                <a:ea typeface="Times New Roman" panose="02020603050405020304" pitchFamily="18" charset="0"/>
              </a:rPr>
              <a:t> of your POR</a:t>
            </a:r>
            <a:endParaRPr lang="en-US" sz="1200" dirty="0">
              <a:solidFill>
                <a:srgbClr val="28549B"/>
              </a:solidFill>
              <a:latin typeface="Calibri" panose="020F0502020204030204" pitchFamily="34" charset="0"/>
              <a:ea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lang="en-US" sz="1200" dirty="0">
              <a:solidFill>
                <a:srgbClr val="28549B"/>
              </a:solidFill>
              <a:latin typeface="Calibri" panose="020F0502020204030204" pitchFamily="34" charset="0"/>
              <a:ea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1200" dirty="0">
                <a:solidFill>
                  <a:srgbClr val="28549B"/>
                </a:solidFill>
                <a:latin typeface="Calibri" panose="020F0502020204030204" pitchFamily="34" charset="0"/>
                <a:ea typeface="Times New Roman" panose="02020603050405020304" pitchFamily="18" charset="0"/>
              </a:rPr>
              <a:t>Hiring – we hire out our premises.</a:t>
            </a:r>
            <a:r>
              <a:rPr lang="en-US" sz="1200" baseline="0" dirty="0">
                <a:solidFill>
                  <a:srgbClr val="28549B"/>
                </a:solidFill>
                <a:latin typeface="Calibri" panose="020F0502020204030204" pitchFamily="34" charset="0"/>
                <a:ea typeface="Times New Roman" panose="02020603050405020304" pitchFamily="18" charset="0"/>
              </a:rPr>
              <a:t> </a:t>
            </a:r>
            <a:r>
              <a:rPr lang="en-US" sz="1200" dirty="0">
                <a:solidFill>
                  <a:srgbClr val="28549B"/>
                </a:solidFill>
                <a:latin typeface="Calibri" panose="020F0502020204030204" pitchFamily="34" charset="0"/>
                <a:ea typeface="Times New Roman" panose="02020603050405020304" pitchFamily="18" charset="0"/>
              </a:rPr>
              <a:t>Are we insured? What are our responsibilities if hiring out our premises? Public Liability?</a:t>
            </a:r>
            <a:endParaRPr lang="en-GB" dirty="0"/>
          </a:p>
          <a:p>
            <a:pPr marL="342900" lvl="0" indent="-342900">
              <a:spcAft>
                <a:spcPts val="0"/>
              </a:spcAft>
              <a:buFont typeface="Symbol" panose="05050102010706020507" pitchFamily="18" charset="2"/>
              <a:buChar char=""/>
            </a:pPr>
            <a:endParaRPr lang="en-GB" sz="1200" baseline="0" dirty="0">
              <a:solidFill>
                <a:srgbClr val="28549B"/>
              </a:solidFill>
              <a:latin typeface="Calibri" panose="020F0502020204030204" pitchFamily="34"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200" dirty="0">
                <a:solidFill>
                  <a:srgbClr val="28549B"/>
                </a:solidFill>
                <a:latin typeface="Calibri" panose="020F0502020204030204" pitchFamily="34" charset="0"/>
                <a:ea typeface="Times New Roman" panose="02020603050405020304" pitchFamily="18" charset="0"/>
              </a:rPr>
              <a:t>Land Registry – do we own the land? Are we registered with Land Registry? How do we register with Land Registry?</a:t>
            </a:r>
          </a:p>
          <a:p>
            <a:pPr marL="0" lvl="0" indent="0">
              <a:spcAft>
                <a:spcPts val="0"/>
              </a:spcAft>
              <a:buFont typeface="Symbol" panose="05050102010706020507" pitchFamily="18" charset="2"/>
              <a:buNone/>
            </a:pPr>
            <a:endParaRPr lang="en-GB" sz="1200" dirty="0">
              <a:solidFill>
                <a:srgbClr val="28549B"/>
              </a:solidFill>
              <a:latin typeface="Calibri" panose="020F0502020204030204" pitchFamily="34" charset="0"/>
              <a:ea typeface="Times New Roman" panose="02020603050405020304" pitchFamily="18" charset="0"/>
            </a:endParaRPr>
          </a:p>
          <a:p>
            <a:r>
              <a:rPr lang="en-US" sz="1200" b="1" i="0" u="none" strike="noStrike" kern="1200" baseline="0" dirty="0">
                <a:solidFill>
                  <a:schemeClr val="tx1"/>
                </a:solidFill>
                <a:latin typeface="+mn-lt"/>
                <a:ea typeface="+mn-ea"/>
                <a:cs typeface="+mn-cs"/>
              </a:rPr>
              <a:t>The Land Registry maintains and develops the register of title to freehold and leasehold land in England and Wales. </a:t>
            </a:r>
            <a:r>
              <a:rPr lang="en-US" sz="1200" b="0" i="0" u="none" strike="noStrike" kern="1200" baseline="0" dirty="0">
                <a:solidFill>
                  <a:schemeClr val="tx1"/>
                </a:solidFill>
                <a:latin typeface="+mn-lt"/>
                <a:ea typeface="+mn-ea"/>
                <a:cs typeface="+mn-cs"/>
              </a:rPr>
              <a:t>Registration of unregistered land which is not being transferred or vested in the Official Custodian, is voluntary and is worthwhile as a registered title is proof of ownership without recourse to myriad documents some of which may be difficult to read or understand. Registration will also give the village hall a better chance of preventing a third party from claiming a right over the property. </a:t>
            </a:r>
          </a:p>
          <a:p>
            <a:r>
              <a:rPr lang="en-GB" sz="1200" b="0" i="0" u="none" strike="noStrike" kern="1200" baseline="0" dirty="0">
                <a:solidFill>
                  <a:schemeClr val="tx1"/>
                </a:solidFill>
                <a:latin typeface="+mn-lt"/>
                <a:ea typeface="+mn-ea"/>
                <a:cs typeface="+mn-cs"/>
              </a:rPr>
              <a:t>Registration is compulsory where: </a:t>
            </a:r>
          </a:p>
          <a:p>
            <a:r>
              <a:rPr lang="en-US" sz="1200" b="0" i="0" u="none" strike="noStrike" kern="1200" baseline="0" dirty="0">
                <a:solidFill>
                  <a:schemeClr val="tx1"/>
                </a:solidFill>
                <a:latin typeface="+mn-lt"/>
                <a:ea typeface="+mn-ea"/>
                <a:cs typeface="+mn-cs"/>
              </a:rPr>
              <a:t>(a) land is being acquired, by lease (of more than 7 years) or by purchase or gift </a:t>
            </a:r>
          </a:p>
          <a:p>
            <a:r>
              <a:rPr lang="en-GB" sz="1200" b="0" i="0" u="none" strike="noStrike" kern="1200" baseline="0" dirty="0">
                <a:solidFill>
                  <a:schemeClr val="tx1"/>
                </a:solidFill>
                <a:latin typeface="+mn-lt"/>
                <a:ea typeface="+mn-ea"/>
                <a:cs typeface="+mn-cs"/>
              </a:rPr>
              <a:t>(b) existing village hall (or Scout Hut) land is: </a:t>
            </a:r>
          </a:p>
          <a:p>
            <a:r>
              <a:rPr lang="en-US" sz="1200" b="0" i="0" u="none" strike="noStrike" kern="1200" baseline="0" dirty="0">
                <a:solidFill>
                  <a:schemeClr val="tx1"/>
                </a:solidFill>
                <a:latin typeface="+mn-lt"/>
                <a:ea typeface="+mn-ea"/>
                <a:cs typeface="+mn-cs"/>
              </a:rPr>
              <a:t>transferred to new holding trustees </a:t>
            </a:r>
          </a:p>
          <a:p>
            <a:r>
              <a:rPr lang="en-US" sz="1200" b="0" i="0" u="none" strike="noStrike" kern="1200" baseline="0" dirty="0">
                <a:solidFill>
                  <a:schemeClr val="tx1"/>
                </a:solidFill>
                <a:latin typeface="+mn-lt"/>
                <a:ea typeface="+mn-ea"/>
                <a:cs typeface="+mn-cs"/>
              </a:rPr>
              <a:t>transferred to a new corporate group</a:t>
            </a:r>
          </a:p>
          <a:p>
            <a:r>
              <a:rPr lang="en-US" sz="1200" b="0" i="0" u="none" strike="noStrike" kern="1200" baseline="0" dirty="0">
                <a:solidFill>
                  <a:schemeClr val="tx1"/>
                </a:solidFill>
                <a:latin typeface="+mn-lt"/>
                <a:ea typeface="+mn-ea"/>
                <a:cs typeface="+mn-cs"/>
              </a:rPr>
              <a:t>vested in the Official Custodian </a:t>
            </a:r>
          </a:p>
          <a:p>
            <a:pPr marL="0" lvl="0" indent="0">
              <a:spcAft>
                <a:spcPts val="0"/>
              </a:spcAft>
              <a:buFont typeface="Symbol" panose="05050102010706020507" pitchFamily="18" charset="2"/>
              <a:buNone/>
            </a:pPr>
            <a:endParaRPr lang="en-US" sz="1200" dirty="0">
              <a:solidFill>
                <a:srgbClr val="28549B"/>
              </a:solidFill>
              <a:latin typeface="Calibri" panose="020F0502020204030204" pitchFamily="34" charset="0"/>
              <a:ea typeface="Times New Roman" panose="02020603050405020304" pitchFamily="18" charset="0"/>
            </a:endParaRPr>
          </a:p>
          <a:p>
            <a:pPr marL="342900" lvl="0" indent="-342900">
              <a:spcAft>
                <a:spcPts val="0"/>
              </a:spcAft>
              <a:buFont typeface="Symbol" panose="05050102010706020507" pitchFamily="18" charset="2"/>
              <a:buChar char=""/>
            </a:pPr>
            <a:endParaRPr lang="en-GB" sz="1200" dirty="0">
              <a:solidFill>
                <a:srgbClr val="28549B"/>
              </a:solidFill>
              <a:latin typeface="Calibri" panose="020F0502020204030204" pitchFamily="34" charset="0"/>
              <a:ea typeface="Times New Roman" panose="02020603050405020304" pitchFamily="18" charset="0"/>
            </a:endParaRPr>
          </a:p>
          <a:p>
            <a:pPr marL="342900" lvl="0" indent="-342900">
              <a:spcAft>
                <a:spcPts val="0"/>
              </a:spcAft>
              <a:buFont typeface="Symbol" panose="05050102010706020507" pitchFamily="18" charset="2"/>
              <a:buChar char=""/>
            </a:pPr>
            <a:endParaRPr lang="en-GB" sz="1200" dirty="0">
              <a:solidFill>
                <a:srgbClr val="28549B"/>
              </a:solidFill>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3E304CA-B212-4FD2-8991-44FB485297C3}" type="slidenum">
              <a:rPr lang="en-GB" smtClean="0"/>
              <a:t>3</a:t>
            </a:fld>
            <a:endParaRPr lang="en-GB"/>
          </a:p>
        </p:txBody>
      </p:sp>
    </p:spTree>
    <p:extLst>
      <p:ext uri="{BB962C8B-B14F-4D97-AF65-F5344CB8AC3E}">
        <p14:creationId xmlns:p14="http://schemas.microsoft.com/office/powerpoint/2010/main" val="579086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3E304CA-B212-4FD2-8991-44FB485297C3}" type="slidenum">
              <a:rPr lang="en-GB" smtClean="0"/>
              <a:t>4</a:t>
            </a:fld>
            <a:endParaRPr lang="en-GB"/>
          </a:p>
        </p:txBody>
      </p:sp>
    </p:spTree>
    <p:extLst>
      <p:ext uri="{BB962C8B-B14F-4D97-AF65-F5344CB8AC3E}">
        <p14:creationId xmlns:p14="http://schemas.microsoft.com/office/powerpoint/2010/main" val="3456772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3E304CA-B212-4FD2-8991-44FB485297C3}" type="slidenum">
              <a:rPr lang="en-GB" smtClean="0"/>
              <a:t>5</a:t>
            </a:fld>
            <a:endParaRPr lang="en-GB"/>
          </a:p>
        </p:txBody>
      </p:sp>
    </p:spTree>
    <p:extLst>
      <p:ext uri="{BB962C8B-B14F-4D97-AF65-F5344CB8AC3E}">
        <p14:creationId xmlns:p14="http://schemas.microsoft.com/office/powerpoint/2010/main" val="3194299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3E304CA-B212-4FD2-8991-44FB485297C3}" type="slidenum">
              <a:rPr lang="en-GB" smtClean="0"/>
              <a:t>6</a:t>
            </a:fld>
            <a:endParaRPr lang="en-GB"/>
          </a:p>
        </p:txBody>
      </p:sp>
    </p:spTree>
    <p:extLst>
      <p:ext uri="{BB962C8B-B14F-4D97-AF65-F5344CB8AC3E}">
        <p14:creationId xmlns:p14="http://schemas.microsoft.com/office/powerpoint/2010/main" val="1419750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3E304CA-B212-4FD2-8991-44FB485297C3}" type="slidenum">
              <a:rPr lang="en-GB" smtClean="0"/>
              <a:t>7</a:t>
            </a:fld>
            <a:endParaRPr lang="en-GB"/>
          </a:p>
        </p:txBody>
      </p:sp>
    </p:spTree>
    <p:extLst>
      <p:ext uri="{BB962C8B-B14F-4D97-AF65-F5344CB8AC3E}">
        <p14:creationId xmlns:p14="http://schemas.microsoft.com/office/powerpoint/2010/main" val="1099708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3E304CA-B212-4FD2-8991-44FB485297C3}" type="slidenum">
              <a:rPr lang="en-GB" smtClean="0"/>
              <a:t>8</a:t>
            </a:fld>
            <a:endParaRPr lang="en-GB"/>
          </a:p>
        </p:txBody>
      </p:sp>
    </p:spTree>
    <p:extLst>
      <p:ext uri="{BB962C8B-B14F-4D97-AF65-F5344CB8AC3E}">
        <p14:creationId xmlns:p14="http://schemas.microsoft.com/office/powerpoint/2010/main" val="2805223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3E304CA-B212-4FD2-8991-44FB485297C3}" type="slidenum">
              <a:rPr lang="en-GB" smtClean="0"/>
              <a:t>9</a:t>
            </a:fld>
            <a:endParaRPr lang="en-GB"/>
          </a:p>
        </p:txBody>
      </p:sp>
    </p:spTree>
    <p:extLst>
      <p:ext uri="{BB962C8B-B14F-4D97-AF65-F5344CB8AC3E}">
        <p14:creationId xmlns:p14="http://schemas.microsoft.com/office/powerpoint/2010/main" val="27046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GB"/>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FF6F8BA5-274A-4DD4-8637-7B16804E6ECC}" type="datetimeFigureOut">
              <a:rPr lang="en-GB" smtClean="0"/>
              <a:t>01/11/2022</a:t>
            </a:fld>
            <a:endParaRPr lang="en-GB"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31E4C036-0A70-44A3-99FF-818887BDC1DD}" type="slidenum">
              <a:rPr lang="en-GB" smtClean="0"/>
              <a:t>‹#›</a:t>
            </a:fld>
            <a:endParaRPr lang="en-GB"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8839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F6F8BA5-274A-4DD4-8637-7B16804E6ECC}" type="datetimeFigureOut">
              <a:rPr lang="en-GB" smtClean="0"/>
              <a:t>01/11/2022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1E4C036-0A70-44A3-99FF-818887BDC1DD}" type="slidenum">
              <a:rPr lang="en-GB" smtClean="0"/>
              <a:t>‹#›</a:t>
            </a:fld>
            <a:endParaRPr lang="en-GB" dirty="0"/>
          </a:p>
        </p:txBody>
      </p:sp>
    </p:spTree>
    <p:extLst>
      <p:ext uri="{BB962C8B-B14F-4D97-AF65-F5344CB8AC3E}">
        <p14:creationId xmlns:p14="http://schemas.microsoft.com/office/powerpoint/2010/main" val="1914167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F6F8BA5-274A-4DD4-8637-7B16804E6ECC}" type="datetimeFigureOut">
              <a:rPr lang="en-GB" smtClean="0"/>
              <a:t>01/11/2022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1E4C036-0A70-44A3-99FF-818887BDC1DD}" type="slidenum">
              <a:rPr lang="en-GB" smtClean="0"/>
              <a:t>‹#›</a:t>
            </a:fld>
            <a:endParaRPr lang="en-GB" dirty="0"/>
          </a:p>
        </p:txBody>
      </p:sp>
    </p:spTree>
    <p:extLst>
      <p:ext uri="{BB962C8B-B14F-4D97-AF65-F5344CB8AC3E}">
        <p14:creationId xmlns:p14="http://schemas.microsoft.com/office/powerpoint/2010/main" val="3045653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F6F8BA5-274A-4DD4-8637-7B16804E6ECC}" type="datetimeFigureOut">
              <a:rPr lang="en-GB" smtClean="0"/>
              <a:t>01/11/2022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1E4C036-0A70-44A3-99FF-818887BDC1DD}" type="slidenum">
              <a:rPr lang="en-GB" smtClean="0"/>
              <a:t>‹#›</a:t>
            </a:fld>
            <a:endParaRPr lang="en-GB" dirty="0"/>
          </a:p>
        </p:txBody>
      </p:sp>
    </p:spTree>
    <p:extLst>
      <p:ext uri="{BB962C8B-B14F-4D97-AF65-F5344CB8AC3E}">
        <p14:creationId xmlns:p14="http://schemas.microsoft.com/office/powerpoint/2010/main" val="2388170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GB"/>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F6F8BA5-274A-4DD4-8637-7B16804E6ECC}" type="datetimeFigureOut">
              <a:rPr lang="en-GB" smtClean="0"/>
              <a:t>01/11/2022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1E4C036-0A70-44A3-99FF-818887BDC1DD}" type="slidenum">
              <a:rPr lang="en-GB" smtClean="0"/>
              <a:t>‹#›</a:t>
            </a:fld>
            <a:endParaRPr lang="en-GB"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566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FF6F8BA5-274A-4DD4-8637-7B16804E6ECC}" type="datetimeFigureOut">
              <a:rPr lang="en-GB" smtClean="0"/>
              <a:t>01/11/2022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31E4C036-0A70-44A3-99FF-818887BDC1DD}" type="slidenum">
              <a:rPr lang="en-GB" smtClean="0"/>
              <a:t>‹#›</a:t>
            </a:fld>
            <a:endParaRPr lang="en-GB" dirty="0"/>
          </a:p>
        </p:txBody>
      </p:sp>
    </p:spTree>
    <p:extLst>
      <p:ext uri="{BB962C8B-B14F-4D97-AF65-F5344CB8AC3E}">
        <p14:creationId xmlns:p14="http://schemas.microsoft.com/office/powerpoint/2010/main" val="1662594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FF6F8BA5-274A-4DD4-8637-7B16804E6ECC}" type="datetimeFigureOut">
              <a:rPr lang="en-GB" smtClean="0"/>
              <a:t>01/11/2022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31E4C036-0A70-44A3-99FF-818887BDC1DD}" type="slidenum">
              <a:rPr lang="en-GB" smtClean="0"/>
              <a:t>‹#›</a:t>
            </a:fld>
            <a:endParaRPr lang="en-GB" dirty="0"/>
          </a:p>
        </p:txBody>
      </p:sp>
    </p:spTree>
    <p:extLst>
      <p:ext uri="{BB962C8B-B14F-4D97-AF65-F5344CB8AC3E}">
        <p14:creationId xmlns:p14="http://schemas.microsoft.com/office/powerpoint/2010/main" val="3462383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FF6F8BA5-274A-4DD4-8637-7B16804E6ECC}" type="datetimeFigureOut">
              <a:rPr lang="en-GB" smtClean="0"/>
              <a:t>01/11/2022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31E4C036-0A70-44A3-99FF-818887BDC1DD}" type="slidenum">
              <a:rPr lang="en-GB" smtClean="0"/>
              <a:t>‹#›</a:t>
            </a:fld>
            <a:endParaRPr lang="en-GB" dirty="0"/>
          </a:p>
        </p:txBody>
      </p:sp>
    </p:spTree>
    <p:extLst>
      <p:ext uri="{BB962C8B-B14F-4D97-AF65-F5344CB8AC3E}">
        <p14:creationId xmlns:p14="http://schemas.microsoft.com/office/powerpoint/2010/main" val="816894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6F8BA5-274A-4DD4-8637-7B16804E6ECC}" type="datetimeFigureOut">
              <a:rPr lang="en-GB" smtClean="0"/>
              <a:t>01/11/2022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31E4C036-0A70-44A3-99FF-818887BDC1DD}" type="slidenum">
              <a:rPr lang="en-GB" smtClean="0"/>
              <a:t>‹#›</a:t>
            </a:fld>
            <a:endParaRPr lang="en-GB" dirty="0"/>
          </a:p>
        </p:txBody>
      </p:sp>
    </p:spTree>
    <p:extLst>
      <p:ext uri="{BB962C8B-B14F-4D97-AF65-F5344CB8AC3E}">
        <p14:creationId xmlns:p14="http://schemas.microsoft.com/office/powerpoint/2010/main" val="1212428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GB"/>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FF6F8BA5-274A-4DD4-8637-7B16804E6ECC}" type="datetimeFigureOut">
              <a:rPr lang="en-GB" smtClean="0"/>
              <a:t>01/11/2022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31E4C036-0A70-44A3-99FF-818887BDC1DD}" type="slidenum">
              <a:rPr lang="en-GB" smtClean="0"/>
              <a:t>‹#›</a:t>
            </a:fld>
            <a:endParaRPr lang="en-GB" dirty="0"/>
          </a:p>
        </p:txBody>
      </p:sp>
    </p:spTree>
    <p:extLst>
      <p:ext uri="{BB962C8B-B14F-4D97-AF65-F5344CB8AC3E}">
        <p14:creationId xmlns:p14="http://schemas.microsoft.com/office/powerpoint/2010/main" val="3280349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FF6F8BA5-274A-4DD4-8637-7B16804E6ECC}" type="datetimeFigureOut">
              <a:rPr lang="en-GB" smtClean="0"/>
              <a:t>01/11/2022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31E4C036-0A70-44A3-99FF-818887BDC1DD}" type="slidenum">
              <a:rPr lang="en-GB" smtClean="0"/>
              <a:t>‹#›</a:t>
            </a:fld>
            <a:endParaRPr lang="en-GB" dirty="0"/>
          </a:p>
        </p:txBody>
      </p:sp>
    </p:spTree>
    <p:extLst>
      <p:ext uri="{BB962C8B-B14F-4D97-AF65-F5344CB8AC3E}">
        <p14:creationId xmlns:p14="http://schemas.microsoft.com/office/powerpoint/2010/main" val="3128275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FF6F8BA5-274A-4DD4-8637-7B16804E6ECC}" type="datetimeFigureOut">
              <a:rPr lang="en-GB" smtClean="0"/>
              <a:t>01/11/2022</a:t>
            </a:fld>
            <a:endParaRPr lang="en-GB"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GB"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31E4C036-0A70-44A3-99FF-818887BDC1DD}" type="slidenum">
              <a:rPr lang="en-GB" smtClean="0"/>
              <a:t>‹#›</a:t>
            </a:fld>
            <a:endParaRPr lang="en-GB" dirty="0"/>
          </a:p>
        </p:txBody>
      </p:sp>
    </p:spTree>
    <p:extLst>
      <p:ext uri="{BB962C8B-B14F-4D97-AF65-F5344CB8AC3E}">
        <p14:creationId xmlns:p14="http://schemas.microsoft.com/office/powerpoint/2010/main" val="32450823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7.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hyperlink" Target="https://www.scouts.org.uk/volunteers/staying-safe-and-safeguarding/risk-assessments/example-risk-assessments/"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hyperlink" Target="https://www.scouts.org.uk/por/13-trusteeship-property-and-equipment/"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hyperlink" Target="https://www.scouts.org.uk/por/2-key-policies/"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hyperlink" Target="mailto:kate.meads@ccberks.org.uk"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hyperlink" Target="http://www.thirdsectorlaw.co.uk/"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bateswells.co.uk/services/charity/" TargetMode="External"/><Relationship Id="rId5" Type="http://schemas.openxmlformats.org/officeDocument/2006/relationships/hyperlink" Target="https://www.lawworks.org.uk/" TargetMode="External"/><Relationship Id="rId4" Type="http://schemas.openxmlformats.org/officeDocument/2006/relationships/notesSlide" Target="../notesSlides/notesSlide16.xml"/><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www.unityinsuranceservices.co.uk/scout-insurance/property-equipment-insurance" TargetMode="External"/><Relationship Id="rId5" Type="http://schemas.openxmlformats.org/officeDocument/2006/relationships/hyperlink" Target="https://www.scouts.org.uk/por/8-insurance/"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003301" y="5660570"/>
            <a:ext cx="10515600" cy="812800"/>
          </a:xfrm>
        </p:spPr>
        <p:txBody>
          <a:bodyPr/>
          <a:lstStyle/>
          <a:p>
            <a:pPr marL="45720" indent="0" algn="ctr">
              <a:buNone/>
            </a:pPr>
            <a:r>
              <a:rPr lang="en-GB" sz="2400" b="1" dirty="0"/>
              <a:t>Supporting Village Hall and Community Buildings Trustees to run important community assets in a safe and responsible way</a:t>
            </a:r>
          </a:p>
          <a:p>
            <a:pPr algn="ctr"/>
            <a:endParaRPr lang="en-GB" dirty="0"/>
          </a:p>
          <a:p>
            <a:pPr algn="ctr"/>
            <a:endParaRPr lang="en-GB"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3301" y="7839768"/>
            <a:ext cx="2286000" cy="1415356"/>
          </a:xfrm>
          <a:prstGeom prst="rect">
            <a:avLst/>
          </a:prstGeom>
        </p:spPr>
      </p:pic>
      <p:pic>
        <p:nvPicPr>
          <p:cNvPr id="11" name="Picture 10"/>
          <p:cNvPicPr>
            <a:picLocks noChangeAspect="1"/>
          </p:cNvPicPr>
          <p:nvPr/>
        </p:nvPicPr>
        <p:blipFill>
          <a:blip r:embed="rId6"/>
          <a:stretch>
            <a:fillRect/>
          </a:stretch>
        </p:blipFill>
        <p:spPr>
          <a:xfrm>
            <a:off x="3311611" y="1788450"/>
            <a:ext cx="5090984" cy="3599097"/>
          </a:xfrm>
          <a:prstGeom prst="rect">
            <a:avLst/>
          </a:prstGeom>
        </p:spPr>
      </p:pic>
      <p:sp>
        <p:nvSpPr>
          <p:cNvPr id="12" name="TextBox 11"/>
          <p:cNvSpPr txBox="1"/>
          <p:nvPr/>
        </p:nvSpPr>
        <p:spPr>
          <a:xfrm>
            <a:off x="1581665" y="349593"/>
            <a:ext cx="8550876" cy="1569660"/>
          </a:xfrm>
          <a:prstGeom prst="rect">
            <a:avLst/>
          </a:prstGeom>
          <a:noFill/>
        </p:spPr>
        <p:txBody>
          <a:bodyPr wrap="square" rtlCol="0">
            <a:spAutoFit/>
          </a:bodyPr>
          <a:lstStyle/>
          <a:p>
            <a:pPr algn="ctr"/>
            <a:r>
              <a:rPr lang="en-GB" sz="4800" b="1" dirty="0">
                <a:ln w="0"/>
                <a:solidFill>
                  <a:srgbClr val="28549B"/>
                </a:solidFill>
                <a:effectLst>
                  <a:outerShdw blurRad="38100" dist="25400" dir="5400000" algn="ctr" rotWithShape="0">
                    <a:srgbClr val="6E747A">
                      <a:alpha val="43000"/>
                    </a:srgbClr>
                  </a:outerShdw>
                </a:effectLst>
              </a:rPr>
              <a:t>Community Buildings </a:t>
            </a:r>
          </a:p>
          <a:p>
            <a:pPr algn="ctr"/>
            <a:r>
              <a:rPr lang="en-GB" sz="4800" b="1" dirty="0">
                <a:ln w="0"/>
                <a:solidFill>
                  <a:srgbClr val="28549B"/>
                </a:solidFill>
                <a:effectLst>
                  <a:outerShdw blurRad="38100" dist="25400" dir="5400000" algn="ctr" rotWithShape="0">
                    <a:srgbClr val="6E747A">
                      <a:alpha val="43000"/>
                    </a:srgbClr>
                  </a:outerShdw>
                </a:effectLst>
              </a:rPr>
              <a:t>Advice Service</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0247" y="349945"/>
            <a:ext cx="2752240" cy="1569308"/>
          </a:xfrm>
          <a:prstGeom prst="rect">
            <a:avLst/>
          </a:prstGeom>
        </p:spPr>
      </p:pic>
      <p:pic>
        <p:nvPicPr>
          <p:cNvPr id="5" name="Picture 4" descr="A person smiling for the camera&#10;&#10;Description automatically generated with medium confidence">
            <a:extLst>
              <a:ext uri="{FF2B5EF4-FFF2-40B4-BE49-F238E27FC236}">
                <a16:creationId xmlns:a16="http://schemas.microsoft.com/office/drawing/2014/main" id="{C73CD83D-BEE8-6562-4FA4-0B9D5611A6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2300" y="1134422"/>
            <a:ext cx="1801303" cy="1801303"/>
          </a:xfrm>
          <a:prstGeom prst="rect">
            <a:avLst/>
          </a:prstGeom>
        </p:spPr>
      </p:pic>
      <p:pic>
        <p:nvPicPr>
          <p:cNvPr id="22" name="Audio 21">
            <a:hlinkClick r:id="" action="ppaction://media"/>
            <a:extLst>
              <a:ext uri="{FF2B5EF4-FFF2-40B4-BE49-F238E27FC236}">
                <a16:creationId xmlns:a16="http://schemas.microsoft.com/office/drawing/2014/main" id="{D6999C4B-7FD0-EBA9-3566-FAFF043541D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09416313"/>
      </p:ext>
    </p:extLst>
  </p:cSld>
  <p:clrMapOvr>
    <a:masterClrMapping/>
  </p:clrMapOvr>
  <mc:AlternateContent xmlns:mc="http://schemas.openxmlformats.org/markup-compatibility/2006" xmlns:p14="http://schemas.microsoft.com/office/powerpoint/2010/main">
    <mc:Choice Requires="p14">
      <p:transition spd="slow" p14:dur="2000" advTm="34550"/>
    </mc:Choice>
    <mc:Fallback xmlns="">
      <p:transition spd="slow" advTm="34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599303" y="1919251"/>
            <a:ext cx="10515600" cy="4633912"/>
          </a:xfrm>
          <a:effectLst>
            <a:glow rad="228600">
              <a:schemeClr val="accent5">
                <a:satMod val="175000"/>
                <a:alpha val="40000"/>
              </a:schemeClr>
            </a:glow>
          </a:effectLst>
        </p:spPr>
        <p:txBody>
          <a:bodyPr>
            <a:normAutofit/>
          </a:bodyPr>
          <a:lstStyle/>
          <a:p>
            <a:pPr marL="45720" indent="0">
              <a:buNone/>
            </a:pPr>
            <a:r>
              <a:rPr lang="en-GB" sz="4000" b="1" dirty="0"/>
              <a:t> </a:t>
            </a:r>
            <a:endParaRPr lang="en-GB" b="1" dirty="0"/>
          </a:p>
          <a:p>
            <a:endParaRPr lang="en-GB" dirty="0"/>
          </a:p>
          <a:p>
            <a:endParaRPr lang="en-GB" dirty="0"/>
          </a:p>
          <a:p>
            <a:endParaRPr lang="en-GB" dirty="0"/>
          </a:p>
        </p:txBody>
      </p:sp>
      <p:pic>
        <p:nvPicPr>
          <p:cNvPr id="2" name="Picture 1"/>
          <p:cNvPicPr>
            <a:picLocks noChangeAspect="1"/>
          </p:cNvPicPr>
          <p:nvPr/>
        </p:nvPicPr>
        <p:blipFill>
          <a:blip r:embed="rId5"/>
          <a:stretch>
            <a:fillRect/>
          </a:stretch>
        </p:blipFill>
        <p:spPr>
          <a:xfrm>
            <a:off x="9108951" y="346347"/>
            <a:ext cx="2755631" cy="1572904"/>
          </a:xfrm>
          <a:prstGeom prst="rect">
            <a:avLst/>
          </a:prstGeom>
        </p:spPr>
      </p:pic>
      <p:pic>
        <p:nvPicPr>
          <p:cNvPr id="4" name="Picture 3">
            <a:extLst>
              <a:ext uri="{FF2B5EF4-FFF2-40B4-BE49-F238E27FC236}">
                <a16:creationId xmlns:a16="http://schemas.microsoft.com/office/drawing/2014/main" id="{CADF1DB1-FCC9-43AD-93AE-EC6B774BAB14}"/>
              </a:ext>
            </a:extLst>
          </p:cNvPr>
          <p:cNvPicPr>
            <a:picLocks noChangeAspect="1"/>
          </p:cNvPicPr>
          <p:nvPr/>
        </p:nvPicPr>
        <p:blipFill>
          <a:blip r:embed="rId6"/>
          <a:stretch>
            <a:fillRect/>
          </a:stretch>
        </p:blipFill>
        <p:spPr>
          <a:xfrm>
            <a:off x="2351314" y="284268"/>
            <a:ext cx="5357892" cy="6224139"/>
          </a:xfrm>
          <a:prstGeom prst="rect">
            <a:avLst/>
          </a:prstGeom>
        </p:spPr>
      </p:pic>
      <p:pic>
        <p:nvPicPr>
          <p:cNvPr id="8" name="Audio 7">
            <a:hlinkClick r:id="" action="ppaction://media"/>
            <a:extLst>
              <a:ext uri="{FF2B5EF4-FFF2-40B4-BE49-F238E27FC236}">
                <a16:creationId xmlns:a16="http://schemas.microsoft.com/office/drawing/2014/main" id="{0908FC0E-FEFD-E868-006C-1B97D70D5B4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95585698"/>
      </p:ext>
    </p:extLst>
  </p:cSld>
  <p:clrMapOvr>
    <a:masterClrMapping/>
  </p:clrMapOvr>
  <mc:AlternateContent xmlns:mc="http://schemas.openxmlformats.org/markup-compatibility/2006" xmlns:p14="http://schemas.microsoft.com/office/powerpoint/2010/main">
    <mc:Choice Requires="p14">
      <p:transition spd="slow" p14:dur="2000" advTm="219236"/>
    </mc:Choice>
    <mc:Fallback xmlns="">
      <p:transition spd="slow" advTm="219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599303" y="2707104"/>
            <a:ext cx="10515600" cy="3264531"/>
          </a:xfrm>
          <a:effectLst>
            <a:glow rad="228600">
              <a:schemeClr val="accent5">
                <a:satMod val="175000"/>
                <a:alpha val="40000"/>
              </a:schemeClr>
            </a:glow>
          </a:effectLst>
        </p:spPr>
        <p:txBody>
          <a:bodyPr>
            <a:normAutofit/>
          </a:bodyPr>
          <a:lstStyle/>
          <a:p>
            <a:pPr marL="45720" indent="0" algn="ctr">
              <a:buNone/>
            </a:pPr>
            <a:endParaRPr lang="en-GB" sz="2400" dirty="0">
              <a:solidFill>
                <a:srgbClr val="28549B"/>
              </a:solidFill>
            </a:endParaRPr>
          </a:p>
          <a:p>
            <a:pPr marL="45720" indent="0">
              <a:buNone/>
            </a:pPr>
            <a:r>
              <a:rPr lang="en-GB" sz="2400" b="1" dirty="0">
                <a:solidFill>
                  <a:srgbClr val="28549B"/>
                </a:solidFill>
              </a:rPr>
              <a:t>This should be completed annually and form part of your maintenance report and plan</a:t>
            </a:r>
          </a:p>
          <a:p>
            <a:r>
              <a:rPr lang="en-GB" sz="2400" dirty="0">
                <a:solidFill>
                  <a:srgbClr val="28549B"/>
                </a:solidFill>
              </a:rPr>
              <a:t>Outside – roof, chimneys, trees, gutters, car parks</a:t>
            </a:r>
          </a:p>
          <a:p>
            <a:r>
              <a:rPr lang="en-GB" sz="2400" dirty="0">
                <a:solidFill>
                  <a:srgbClr val="28549B"/>
                </a:solidFill>
              </a:rPr>
              <a:t>Inside – windows, walls, ceilings, electrics, gas, water, floors, equipment</a:t>
            </a:r>
          </a:p>
          <a:p>
            <a:r>
              <a:rPr lang="en-GB" sz="2400" b="1" u="sng" dirty="0">
                <a:solidFill>
                  <a:srgbClr val="28549B"/>
                </a:solidFill>
              </a:rPr>
              <a:t>Outcome </a:t>
            </a:r>
            <a:r>
              <a:rPr lang="en-GB" sz="2400" dirty="0">
                <a:solidFill>
                  <a:srgbClr val="28549B"/>
                </a:solidFill>
              </a:rPr>
              <a:t>– present findings at a committee meeting and agree an annual and long term maintenance plan and strategy to fund maintenance and upgrades.</a:t>
            </a:r>
            <a:endParaRPr lang="en-GB" sz="2400" b="1" u="sng" dirty="0">
              <a:solidFill>
                <a:srgbClr val="28549B"/>
              </a:solidFill>
            </a:endParaRPr>
          </a:p>
          <a:p>
            <a:endParaRPr lang="en-GB" sz="4000" dirty="0">
              <a:solidFill>
                <a:srgbClr val="28549B"/>
              </a:solidFill>
            </a:endParaRPr>
          </a:p>
          <a:p>
            <a:pPr marL="45720" indent="0" algn="ctr">
              <a:buNone/>
            </a:pPr>
            <a:endParaRPr lang="en-GB" b="1" dirty="0"/>
          </a:p>
          <a:p>
            <a:endParaRPr lang="en-GB" dirty="0"/>
          </a:p>
          <a:p>
            <a:endParaRPr lang="en-GB" dirty="0"/>
          </a:p>
          <a:p>
            <a:endParaRPr lang="en-GB" dirty="0"/>
          </a:p>
        </p:txBody>
      </p:sp>
      <p:pic>
        <p:nvPicPr>
          <p:cNvPr id="2" name="Picture 1"/>
          <p:cNvPicPr>
            <a:picLocks noChangeAspect="1"/>
          </p:cNvPicPr>
          <p:nvPr/>
        </p:nvPicPr>
        <p:blipFill>
          <a:blip r:embed="rId5"/>
          <a:stretch>
            <a:fillRect/>
          </a:stretch>
        </p:blipFill>
        <p:spPr>
          <a:xfrm>
            <a:off x="9108951" y="346347"/>
            <a:ext cx="2755631" cy="1572904"/>
          </a:xfrm>
          <a:prstGeom prst="rect">
            <a:avLst/>
          </a:prstGeom>
        </p:spPr>
      </p:pic>
      <p:sp>
        <p:nvSpPr>
          <p:cNvPr id="7" name="TextBox 6"/>
          <p:cNvSpPr txBox="1"/>
          <p:nvPr/>
        </p:nvSpPr>
        <p:spPr>
          <a:xfrm>
            <a:off x="1581665" y="349593"/>
            <a:ext cx="8550876" cy="1569660"/>
          </a:xfrm>
          <a:prstGeom prst="rect">
            <a:avLst/>
          </a:prstGeom>
          <a:noFill/>
        </p:spPr>
        <p:txBody>
          <a:bodyPr wrap="square" rtlCol="0">
            <a:spAutoFit/>
          </a:bodyPr>
          <a:lstStyle/>
          <a:p>
            <a:pPr algn="ctr"/>
            <a:r>
              <a:rPr lang="en-GB" sz="4800" b="1" dirty="0">
                <a:ln w="0"/>
                <a:solidFill>
                  <a:srgbClr val="28549B"/>
                </a:solidFill>
                <a:effectLst>
                  <a:outerShdw blurRad="38100" dist="25400" dir="5400000" algn="ctr" rotWithShape="0">
                    <a:srgbClr val="6E747A">
                      <a:alpha val="43000"/>
                    </a:srgbClr>
                  </a:outerShdw>
                </a:effectLst>
              </a:rPr>
              <a:t>Community Buildings </a:t>
            </a:r>
          </a:p>
          <a:p>
            <a:pPr algn="ctr"/>
            <a:r>
              <a:rPr lang="en-GB" sz="4800" b="1" dirty="0">
                <a:ln w="0"/>
                <a:solidFill>
                  <a:srgbClr val="28549B"/>
                </a:solidFill>
                <a:effectLst>
                  <a:outerShdw blurRad="38100" dist="25400" dir="5400000" algn="ctr" rotWithShape="0">
                    <a:srgbClr val="6E747A">
                      <a:alpha val="43000"/>
                    </a:srgbClr>
                  </a:outerShdw>
                </a:effectLst>
              </a:rPr>
              <a:t>Advice Service</a:t>
            </a:r>
          </a:p>
        </p:txBody>
      </p:sp>
      <p:sp>
        <p:nvSpPr>
          <p:cNvPr id="4" name="Subtitle 2">
            <a:extLst>
              <a:ext uri="{FF2B5EF4-FFF2-40B4-BE49-F238E27FC236}">
                <a16:creationId xmlns:a16="http://schemas.microsoft.com/office/drawing/2014/main" id="{031784EF-312F-25F7-70AC-69BA76D6706F}"/>
              </a:ext>
            </a:extLst>
          </p:cNvPr>
          <p:cNvSpPr txBox="1">
            <a:spLocks/>
          </p:cNvSpPr>
          <p:nvPr/>
        </p:nvSpPr>
        <p:spPr>
          <a:xfrm>
            <a:off x="599303" y="1947325"/>
            <a:ext cx="10515600" cy="731707"/>
          </a:xfrm>
          <a:prstGeom prst="rect">
            <a:avLst/>
          </a:prstGeom>
          <a:effectLst>
            <a:glow rad="228600">
              <a:schemeClr val="accent5">
                <a:satMod val="175000"/>
                <a:alpha val="40000"/>
              </a:schemeClr>
            </a:glow>
          </a:effectLst>
        </p:spPr>
        <p:txBody>
          <a:bodyPr vert="horz" lIns="91440" tIns="45720" rIns="91440" bIns="45720" rtlCol="0">
            <a:normAutofit fontScale="25000" lnSpcReduction="2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lgn="ctr">
              <a:buFont typeface="Corbel" pitchFamily="34" charset="0"/>
              <a:buNone/>
            </a:pPr>
            <a:r>
              <a:rPr lang="en-GB" sz="12800" b="1" dirty="0"/>
              <a:t>Building maintenance checklist</a:t>
            </a:r>
          </a:p>
          <a:p>
            <a:pPr marL="45720" indent="0" algn="ctr">
              <a:buFont typeface="Corbel" pitchFamily="34" charset="0"/>
              <a:buNone/>
            </a:pPr>
            <a:endParaRPr lang="en-GB" sz="4000" b="1" dirty="0"/>
          </a:p>
          <a:p>
            <a:pPr marL="45720" indent="0">
              <a:buFont typeface="Corbel" pitchFamily="34" charset="0"/>
              <a:buNone/>
            </a:pPr>
            <a:r>
              <a:rPr lang="en-GB" sz="4000" b="1" dirty="0"/>
              <a:t> </a:t>
            </a:r>
            <a:endParaRPr lang="en-GB" b="1" dirty="0"/>
          </a:p>
          <a:p>
            <a:endParaRPr lang="en-GB" dirty="0"/>
          </a:p>
          <a:p>
            <a:endParaRPr lang="en-GB" dirty="0"/>
          </a:p>
        </p:txBody>
      </p:sp>
      <p:pic>
        <p:nvPicPr>
          <p:cNvPr id="11" name="Audio 10">
            <a:hlinkClick r:id="" action="ppaction://media"/>
            <a:extLst>
              <a:ext uri="{FF2B5EF4-FFF2-40B4-BE49-F238E27FC236}">
                <a16:creationId xmlns:a16="http://schemas.microsoft.com/office/drawing/2014/main" id="{0403097E-63EC-3832-73A8-E4E94B0C23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44563411"/>
      </p:ext>
    </p:extLst>
  </p:cSld>
  <p:clrMapOvr>
    <a:masterClrMapping/>
  </p:clrMapOvr>
  <mc:AlternateContent xmlns:mc="http://schemas.openxmlformats.org/markup-compatibility/2006" xmlns:p14="http://schemas.microsoft.com/office/powerpoint/2010/main">
    <mc:Choice Requires="p14">
      <p:transition spd="slow" p14:dur="2000" advTm="92212"/>
    </mc:Choice>
    <mc:Fallback xmlns="">
      <p:transition spd="slow" advTm="92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599303" y="1919251"/>
            <a:ext cx="10515600" cy="4633912"/>
          </a:xfrm>
          <a:effectLst>
            <a:glow rad="228600">
              <a:schemeClr val="accent5">
                <a:satMod val="175000"/>
                <a:alpha val="40000"/>
              </a:schemeClr>
            </a:glow>
          </a:effectLst>
        </p:spPr>
        <p:txBody>
          <a:bodyPr>
            <a:normAutofit fontScale="70000" lnSpcReduction="20000"/>
          </a:bodyPr>
          <a:lstStyle/>
          <a:p>
            <a:pPr marL="45720" indent="0" algn="ctr">
              <a:buNone/>
            </a:pPr>
            <a:r>
              <a:rPr lang="en-GB" sz="4000" b="1" dirty="0"/>
              <a:t>Risk assessment</a:t>
            </a:r>
          </a:p>
          <a:p>
            <a:pPr marL="45720" indent="0">
              <a:buNone/>
            </a:pPr>
            <a:r>
              <a:rPr lang="en-GB" sz="4000" b="1" dirty="0"/>
              <a:t>Fire risk assessment</a:t>
            </a:r>
          </a:p>
          <a:p>
            <a:pPr marL="45720" indent="0">
              <a:buNone/>
            </a:pPr>
            <a:r>
              <a:rPr lang="en-GB" sz="4000" b="1" dirty="0"/>
              <a:t>Health &amp; Safety risk assessment</a:t>
            </a:r>
          </a:p>
          <a:p>
            <a:pPr marL="45720" indent="0">
              <a:buNone/>
            </a:pPr>
            <a:endParaRPr lang="en-GB" sz="4000" b="1" dirty="0"/>
          </a:p>
          <a:p>
            <a:pPr marL="45720" indent="0">
              <a:buNone/>
            </a:pPr>
            <a:r>
              <a:rPr lang="en-GB" sz="4000" b="1" dirty="0"/>
              <a:t>Example risk assessments can be found here:</a:t>
            </a:r>
          </a:p>
          <a:p>
            <a:pPr marL="45720" indent="0">
              <a:buNone/>
            </a:pPr>
            <a:r>
              <a:rPr lang="en-GB" sz="4000" b="1" dirty="0">
                <a:hlinkClick r:id="rId5"/>
              </a:rPr>
              <a:t>https://www.scouts.org.uk/volunteers/staying-safe-and-safeguarding/risk-assessments/example-risk-assessments/</a:t>
            </a:r>
            <a:endParaRPr lang="en-GB" sz="4000" b="1" dirty="0"/>
          </a:p>
          <a:p>
            <a:pPr marL="45720" indent="0">
              <a:buNone/>
            </a:pPr>
            <a:endParaRPr lang="en-GB" sz="4000" b="1" dirty="0"/>
          </a:p>
          <a:p>
            <a:pPr marL="45720" indent="0">
              <a:buNone/>
            </a:pPr>
            <a:endParaRPr lang="en-GB" sz="4000" b="1" dirty="0"/>
          </a:p>
          <a:p>
            <a:pPr marL="45720" indent="0" algn="ctr">
              <a:buNone/>
            </a:pPr>
            <a:r>
              <a:rPr lang="en-GB" sz="4000" b="1" dirty="0"/>
              <a:t> </a:t>
            </a:r>
            <a:endParaRPr lang="en-GB" b="1" dirty="0"/>
          </a:p>
          <a:p>
            <a:endParaRPr lang="en-GB" dirty="0"/>
          </a:p>
          <a:p>
            <a:endParaRPr lang="en-GB" dirty="0"/>
          </a:p>
          <a:p>
            <a:endParaRPr lang="en-GB" dirty="0"/>
          </a:p>
        </p:txBody>
      </p:sp>
      <p:pic>
        <p:nvPicPr>
          <p:cNvPr id="2" name="Picture 1"/>
          <p:cNvPicPr>
            <a:picLocks noChangeAspect="1"/>
          </p:cNvPicPr>
          <p:nvPr/>
        </p:nvPicPr>
        <p:blipFill>
          <a:blip r:embed="rId6"/>
          <a:stretch>
            <a:fillRect/>
          </a:stretch>
        </p:blipFill>
        <p:spPr>
          <a:xfrm>
            <a:off x="9108951" y="346347"/>
            <a:ext cx="2755631" cy="1572904"/>
          </a:xfrm>
          <a:prstGeom prst="rect">
            <a:avLst/>
          </a:prstGeom>
        </p:spPr>
      </p:pic>
      <p:sp>
        <p:nvSpPr>
          <p:cNvPr id="7" name="TextBox 6"/>
          <p:cNvSpPr txBox="1"/>
          <p:nvPr/>
        </p:nvSpPr>
        <p:spPr>
          <a:xfrm>
            <a:off x="1581665" y="349593"/>
            <a:ext cx="8550876" cy="1569660"/>
          </a:xfrm>
          <a:prstGeom prst="rect">
            <a:avLst/>
          </a:prstGeom>
          <a:noFill/>
        </p:spPr>
        <p:txBody>
          <a:bodyPr wrap="square" rtlCol="0">
            <a:spAutoFit/>
          </a:bodyPr>
          <a:lstStyle/>
          <a:p>
            <a:pPr algn="ctr"/>
            <a:r>
              <a:rPr lang="en-GB" sz="4800" b="1" dirty="0">
                <a:ln w="0"/>
                <a:solidFill>
                  <a:srgbClr val="28549B"/>
                </a:solidFill>
                <a:effectLst>
                  <a:outerShdw blurRad="38100" dist="25400" dir="5400000" algn="ctr" rotWithShape="0">
                    <a:srgbClr val="6E747A">
                      <a:alpha val="43000"/>
                    </a:srgbClr>
                  </a:outerShdw>
                </a:effectLst>
              </a:rPr>
              <a:t>Community Buildings </a:t>
            </a:r>
          </a:p>
          <a:p>
            <a:pPr algn="ctr"/>
            <a:r>
              <a:rPr lang="en-GB" sz="4800" b="1" dirty="0">
                <a:ln w="0"/>
                <a:solidFill>
                  <a:srgbClr val="28549B"/>
                </a:solidFill>
                <a:effectLst>
                  <a:outerShdw blurRad="38100" dist="25400" dir="5400000" algn="ctr" rotWithShape="0">
                    <a:srgbClr val="6E747A">
                      <a:alpha val="43000"/>
                    </a:srgbClr>
                  </a:outerShdw>
                </a:effectLst>
              </a:rPr>
              <a:t>Advice Service</a:t>
            </a:r>
          </a:p>
        </p:txBody>
      </p:sp>
      <p:pic>
        <p:nvPicPr>
          <p:cNvPr id="6" name="Audio 5">
            <a:hlinkClick r:id="" action="ppaction://media"/>
            <a:extLst>
              <a:ext uri="{FF2B5EF4-FFF2-40B4-BE49-F238E27FC236}">
                <a16:creationId xmlns:a16="http://schemas.microsoft.com/office/drawing/2014/main" id="{287F0E31-C04E-62D0-CDD5-1A4E0E34E46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62914037"/>
      </p:ext>
    </p:extLst>
  </p:cSld>
  <p:clrMapOvr>
    <a:masterClrMapping/>
  </p:clrMapOvr>
  <mc:AlternateContent xmlns:mc="http://schemas.openxmlformats.org/markup-compatibility/2006" xmlns:p14="http://schemas.microsoft.com/office/powerpoint/2010/main">
    <mc:Choice Requires="p14">
      <p:transition spd="slow" p14:dur="2000" advTm="29288"/>
    </mc:Choice>
    <mc:Fallback xmlns="">
      <p:transition spd="slow" advTm="29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599303" y="1919251"/>
            <a:ext cx="10515600" cy="5277213"/>
          </a:xfrm>
          <a:effectLst>
            <a:glow rad="228600">
              <a:schemeClr val="accent5">
                <a:satMod val="175000"/>
                <a:alpha val="40000"/>
              </a:schemeClr>
            </a:glow>
          </a:effectLst>
        </p:spPr>
        <p:txBody>
          <a:bodyPr>
            <a:normAutofit fontScale="77500" lnSpcReduction="20000"/>
          </a:bodyPr>
          <a:lstStyle/>
          <a:p>
            <a:pPr marL="45720" indent="0" algn="ctr">
              <a:buNone/>
            </a:pPr>
            <a:r>
              <a:rPr lang="en-GB" sz="4000" b="1" dirty="0"/>
              <a:t>Letting</a:t>
            </a:r>
          </a:p>
          <a:p>
            <a:pPr marL="45720" indent="0" algn="ctr">
              <a:buNone/>
            </a:pPr>
            <a:r>
              <a:rPr lang="en-GB" sz="4000" b="1" dirty="0"/>
              <a:t>Check your governing document allows this if it does you should have:</a:t>
            </a:r>
          </a:p>
          <a:p>
            <a:r>
              <a:rPr lang="en-GB" sz="4000" dirty="0">
                <a:solidFill>
                  <a:schemeClr val="tx1"/>
                </a:solidFill>
              </a:rPr>
              <a:t>Formal hiring agreement</a:t>
            </a:r>
          </a:p>
          <a:p>
            <a:r>
              <a:rPr lang="en-GB" sz="4000" dirty="0">
                <a:solidFill>
                  <a:schemeClr val="tx1"/>
                </a:solidFill>
              </a:rPr>
              <a:t>Terms and conditions of hiring</a:t>
            </a:r>
          </a:p>
          <a:p>
            <a:r>
              <a:rPr lang="en-GB" sz="4000" dirty="0">
                <a:solidFill>
                  <a:schemeClr val="tx1"/>
                </a:solidFill>
              </a:rPr>
              <a:t>Information for hirers </a:t>
            </a:r>
          </a:p>
          <a:p>
            <a:r>
              <a:rPr lang="en-GB" sz="4000" dirty="0">
                <a:solidFill>
                  <a:schemeClr val="tx1"/>
                </a:solidFill>
              </a:rPr>
              <a:t>Payment and deposit procedures</a:t>
            </a:r>
          </a:p>
          <a:p>
            <a:r>
              <a:rPr lang="en-GB" sz="4000" dirty="0">
                <a:solidFill>
                  <a:schemeClr val="tx1"/>
                </a:solidFill>
                <a:hlinkClick r:id="rId5"/>
              </a:rPr>
              <a:t>https://www.scouts.org.uk/por/13-trusteeship-property-and-equipment/</a:t>
            </a:r>
            <a:endParaRPr lang="en-GB" sz="4000" dirty="0">
              <a:solidFill>
                <a:schemeClr val="tx1"/>
              </a:solidFill>
            </a:endParaRPr>
          </a:p>
          <a:p>
            <a:endParaRPr lang="en-GB" sz="4000" dirty="0">
              <a:solidFill>
                <a:schemeClr val="tx1"/>
              </a:solidFill>
            </a:endParaRPr>
          </a:p>
          <a:p>
            <a:pPr marL="45720" indent="0" algn="ctr">
              <a:buNone/>
            </a:pPr>
            <a:r>
              <a:rPr lang="en-GB" sz="4000" b="1" dirty="0"/>
              <a:t> </a:t>
            </a:r>
            <a:endParaRPr lang="en-GB" b="1" dirty="0"/>
          </a:p>
          <a:p>
            <a:endParaRPr lang="en-GB" dirty="0"/>
          </a:p>
          <a:p>
            <a:endParaRPr lang="en-GB" dirty="0"/>
          </a:p>
          <a:p>
            <a:endParaRPr lang="en-GB" dirty="0"/>
          </a:p>
        </p:txBody>
      </p:sp>
      <p:pic>
        <p:nvPicPr>
          <p:cNvPr id="2" name="Picture 1"/>
          <p:cNvPicPr>
            <a:picLocks noChangeAspect="1"/>
          </p:cNvPicPr>
          <p:nvPr/>
        </p:nvPicPr>
        <p:blipFill>
          <a:blip r:embed="rId6"/>
          <a:stretch>
            <a:fillRect/>
          </a:stretch>
        </p:blipFill>
        <p:spPr>
          <a:xfrm>
            <a:off x="9108951" y="346347"/>
            <a:ext cx="2755631" cy="1572904"/>
          </a:xfrm>
          <a:prstGeom prst="rect">
            <a:avLst/>
          </a:prstGeom>
        </p:spPr>
      </p:pic>
      <p:sp>
        <p:nvSpPr>
          <p:cNvPr id="7" name="TextBox 6"/>
          <p:cNvSpPr txBox="1"/>
          <p:nvPr/>
        </p:nvSpPr>
        <p:spPr>
          <a:xfrm>
            <a:off x="1581665" y="349593"/>
            <a:ext cx="8550876" cy="1569660"/>
          </a:xfrm>
          <a:prstGeom prst="rect">
            <a:avLst/>
          </a:prstGeom>
          <a:noFill/>
        </p:spPr>
        <p:txBody>
          <a:bodyPr wrap="square" rtlCol="0">
            <a:spAutoFit/>
          </a:bodyPr>
          <a:lstStyle/>
          <a:p>
            <a:pPr algn="ctr"/>
            <a:r>
              <a:rPr lang="en-GB" sz="4800" b="1" dirty="0">
                <a:ln w="0"/>
                <a:solidFill>
                  <a:srgbClr val="28549B"/>
                </a:solidFill>
                <a:effectLst>
                  <a:outerShdw blurRad="38100" dist="25400" dir="5400000" algn="ctr" rotWithShape="0">
                    <a:srgbClr val="6E747A">
                      <a:alpha val="43000"/>
                    </a:srgbClr>
                  </a:outerShdw>
                </a:effectLst>
              </a:rPr>
              <a:t>Community Buildings </a:t>
            </a:r>
          </a:p>
          <a:p>
            <a:pPr algn="ctr"/>
            <a:r>
              <a:rPr lang="en-GB" sz="4800" b="1" dirty="0">
                <a:ln w="0"/>
                <a:solidFill>
                  <a:srgbClr val="28549B"/>
                </a:solidFill>
                <a:effectLst>
                  <a:outerShdw blurRad="38100" dist="25400" dir="5400000" algn="ctr" rotWithShape="0">
                    <a:srgbClr val="6E747A">
                      <a:alpha val="43000"/>
                    </a:srgbClr>
                  </a:outerShdw>
                </a:effectLst>
              </a:rPr>
              <a:t>Advice Service</a:t>
            </a:r>
          </a:p>
        </p:txBody>
      </p:sp>
      <p:pic>
        <p:nvPicPr>
          <p:cNvPr id="6" name="Audio 5">
            <a:hlinkClick r:id="" action="ppaction://media"/>
            <a:extLst>
              <a:ext uri="{FF2B5EF4-FFF2-40B4-BE49-F238E27FC236}">
                <a16:creationId xmlns:a16="http://schemas.microsoft.com/office/drawing/2014/main" id="{094E8503-5211-3E4A-87A9-FFBBF2A4FA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89941259"/>
      </p:ext>
    </p:extLst>
  </p:cSld>
  <p:clrMapOvr>
    <a:masterClrMapping/>
  </p:clrMapOvr>
  <mc:AlternateContent xmlns:mc="http://schemas.openxmlformats.org/markup-compatibility/2006" xmlns:p14="http://schemas.microsoft.com/office/powerpoint/2010/main">
    <mc:Choice Requires="p14">
      <p:transition spd="slow" p14:dur="2000" advTm="104159"/>
    </mc:Choice>
    <mc:Fallback xmlns="">
      <p:transition spd="slow" advTm="104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599303" y="2562552"/>
            <a:ext cx="10515600" cy="4633912"/>
          </a:xfrm>
          <a:effectLst>
            <a:glow rad="228600">
              <a:schemeClr val="accent5">
                <a:satMod val="175000"/>
                <a:alpha val="40000"/>
              </a:schemeClr>
            </a:glow>
          </a:effectLst>
        </p:spPr>
        <p:txBody>
          <a:bodyPr>
            <a:normAutofit/>
          </a:bodyPr>
          <a:lstStyle/>
          <a:p>
            <a:pPr marL="45720" indent="0" algn="ctr">
              <a:buNone/>
            </a:pPr>
            <a:endParaRPr lang="en-GB" sz="4000" b="1" dirty="0"/>
          </a:p>
          <a:p>
            <a:pPr marL="45720" indent="0" algn="ctr">
              <a:buNone/>
            </a:pPr>
            <a:r>
              <a:rPr lang="en-GB" sz="4000" b="1" dirty="0"/>
              <a:t>Supporting policies</a:t>
            </a:r>
          </a:p>
          <a:p>
            <a:pPr marL="45720" indent="0">
              <a:buNone/>
            </a:pPr>
            <a:r>
              <a:rPr lang="en-GB" sz="4000" b="1" dirty="0">
                <a:hlinkClick r:id="rId5"/>
              </a:rPr>
              <a:t>https://www.scouts.org.uk/por/2-key-policies/</a:t>
            </a:r>
            <a:endParaRPr lang="en-GB" sz="4000" b="1" dirty="0"/>
          </a:p>
          <a:p>
            <a:pPr marL="45720" indent="0">
              <a:buNone/>
            </a:pPr>
            <a:endParaRPr lang="en-GB" sz="4000" b="1" dirty="0"/>
          </a:p>
          <a:p>
            <a:pPr marL="45720" indent="0" algn="ctr">
              <a:buNone/>
            </a:pPr>
            <a:r>
              <a:rPr lang="en-GB" sz="4000" b="1" dirty="0"/>
              <a:t> </a:t>
            </a:r>
            <a:endParaRPr lang="en-GB" b="1" dirty="0"/>
          </a:p>
          <a:p>
            <a:endParaRPr lang="en-GB" dirty="0"/>
          </a:p>
          <a:p>
            <a:endParaRPr lang="en-GB" dirty="0"/>
          </a:p>
          <a:p>
            <a:endParaRPr lang="en-GB" dirty="0"/>
          </a:p>
        </p:txBody>
      </p:sp>
      <p:pic>
        <p:nvPicPr>
          <p:cNvPr id="2" name="Picture 1"/>
          <p:cNvPicPr>
            <a:picLocks noChangeAspect="1"/>
          </p:cNvPicPr>
          <p:nvPr/>
        </p:nvPicPr>
        <p:blipFill>
          <a:blip r:embed="rId6"/>
          <a:stretch>
            <a:fillRect/>
          </a:stretch>
        </p:blipFill>
        <p:spPr>
          <a:xfrm>
            <a:off x="9108951" y="346347"/>
            <a:ext cx="2755631" cy="1572904"/>
          </a:xfrm>
          <a:prstGeom prst="rect">
            <a:avLst/>
          </a:prstGeom>
        </p:spPr>
      </p:pic>
      <p:sp>
        <p:nvSpPr>
          <p:cNvPr id="7" name="TextBox 6"/>
          <p:cNvSpPr txBox="1"/>
          <p:nvPr/>
        </p:nvSpPr>
        <p:spPr>
          <a:xfrm>
            <a:off x="1581665" y="349593"/>
            <a:ext cx="8550876" cy="1569660"/>
          </a:xfrm>
          <a:prstGeom prst="rect">
            <a:avLst/>
          </a:prstGeom>
          <a:noFill/>
        </p:spPr>
        <p:txBody>
          <a:bodyPr wrap="square" rtlCol="0">
            <a:spAutoFit/>
          </a:bodyPr>
          <a:lstStyle/>
          <a:p>
            <a:pPr algn="ctr"/>
            <a:r>
              <a:rPr lang="en-GB" sz="4800" b="1" dirty="0">
                <a:ln w="0"/>
                <a:solidFill>
                  <a:srgbClr val="28549B"/>
                </a:solidFill>
                <a:effectLst>
                  <a:outerShdw blurRad="38100" dist="25400" dir="5400000" algn="ctr" rotWithShape="0">
                    <a:srgbClr val="6E747A">
                      <a:alpha val="43000"/>
                    </a:srgbClr>
                  </a:outerShdw>
                </a:effectLst>
              </a:rPr>
              <a:t>Community Buildings </a:t>
            </a:r>
          </a:p>
          <a:p>
            <a:pPr algn="ctr"/>
            <a:r>
              <a:rPr lang="en-GB" sz="4800" b="1" dirty="0">
                <a:ln w="0"/>
                <a:solidFill>
                  <a:srgbClr val="28549B"/>
                </a:solidFill>
                <a:effectLst>
                  <a:outerShdw blurRad="38100" dist="25400" dir="5400000" algn="ctr" rotWithShape="0">
                    <a:srgbClr val="6E747A">
                      <a:alpha val="43000"/>
                    </a:srgbClr>
                  </a:outerShdw>
                </a:effectLst>
              </a:rPr>
              <a:t>Advice Service</a:t>
            </a:r>
          </a:p>
        </p:txBody>
      </p:sp>
      <p:pic>
        <p:nvPicPr>
          <p:cNvPr id="11" name="Audio 10">
            <a:hlinkClick r:id="" action="ppaction://media"/>
            <a:extLst>
              <a:ext uri="{FF2B5EF4-FFF2-40B4-BE49-F238E27FC236}">
                <a16:creationId xmlns:a16="http://schemas.microsoft.com/office/drawing/2014/main" id="{14B19A46-9CD0-55E3-EFBA-039CD6A9C1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62219965"/>
      </p:ext>
    </p:extLst>
  </p:cSld>
  <p:clrMapOvr>
    <a:masterClrMapping/>
  </p:clrMapOvr>
  <mc:AlternateContent xmlns:mc="http://schemas.openxmlformats.org/markup-compatibility/2006" xmlns:p14="http://schemas.microsoft.com/office/powerpoint/2010/main">
    <mc:Choice Requires="p14">
      <p:transition spd="slow" p14:dur="2000" advTm="70887"/>
    </mc:Choice>
    <mc:Fallback xmlns="">
      <p:transition spd="slow" advTm="70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599303" y="2056525"/>
            <a:ext cx="10515600" cy="4633912"/>
          </a:xfrm>
          <a:effectLst>
            <a:glow rad="228600">
              <a:schemeClr val="accent5">
                <a:satMod val="175000"/>
                <a:alpha val="40000"/>
              </a:schemeClr>
            </a:glow>
          </a:effectLst>
        </p:spPr>
        <p:txBody>
          <a:bodyPr>
            <a:normAutofit fontScale="25000" lnSpcReduction="20000"/>
          </a:bodyPr>
          <a:lstStyle/>
          <a:p>
            <a:pPr marL="45720" indent="0" algn="ctr">
              <a:buNone/>
            </a:pPr>
            <a:endParaRPr lang="en-GB" sz="4000" b="1" dirty="0"/>
          </a:p>
          <a:p>
            <a:pPr marL="45720" indent="0" algn="ctr">
              <a:buNone/>
            </a:pPr>
            <a:r>
              <a:rPr lang="en-GB" sz="14400" b="1" dirty="0"/>
              <a:t>Finally</a:t>
            </a:r>
          </a:p>
          <a:p>
            <a:pPr marL="45720" indent="0" algn="ctr">
              <a:buNone/>
            </a:pPr>
            <a:endParaRPr lang="en-GB" sz="4000" b="1" dirty="0"/>
          </a:p>
          <a:p>
            <a:pPr marL="45720" indent="0">
              <a:buNone/>
            </a:pPr>
            <a:r>
              <a:rPr lang="en-GB" sz="9600" b="1" dirty="0"/>
              <a:t>Rural Hubs – Community Buildings fit for the 21</a:t>
            </a:r>
            <a:r>
              <a:rPr lang="en-GB" sz="9600" b="1" baseline="30000" dirty="0"/>
              <a:t>st</a:t>
            </a:r>
            <a:r>
              <a:rPr lang="en-GB" sz="9600" b="1" dirty="0"/>
              <a:t> Century</a:t>
            </a:r>
          </a:p>
          <a:p>
            <a:pPr marL="45720" indent="0">
              <a:buNone/>
            </a:pPr>
            <a:endParaRPr lang="en-GB" sz="9600" b="1" dirty="0"/>
          </a:p>
          <a:p>
            <a:pPr marL="45720" indent="0">
              <a:buNone/>
            </a:pPr>
            <a:r>
              <a:rPr lang="en-GB" sz="9600" b="1" dirty="0"/>
              <a:t>If your group owns or leases a building that is hired out for community use (not just Scouts Club), you may be able to take part in the project and have a FREE audit done of your building.</a:t>
            </a:r>
          </a:p>
          <a:p>
            <a:pPr marL="45720" indent="0">
              <a:buNone/>
            </a:pPr>
            <a:endParaRPr lang="en-GB" sz="9600" b="1" dirty="0"/>
          </a:p>
          <a:p>
            <a:pPr marL="45720" indent="0">
              <a:buNone/>
            </a:pPr>
            <a:r>
              <a:rPr lang="en-GB" sz="9600" b="1" dirty="0"/>
              <a:t>To find out more contact </a:t>
            </a:r>
            <a:r>
              <a:rPr lang="en-GB" sz="9600" b="1" dirty="0">
                <a:hlinkClick r:id="rId5"/>
              </a:rPr>
              <a:t>kate.meads@ccberks.org.uk</a:t>
            </a:r>
            <a:endParaRPr lang="en-GB" sz="9600" b="1" dirty="0"/>
          </a:p>
          <a:p>
            <a:pPr marL="45720" indent="0">
              <a:buNone/>
            </a:pPr>
            <a:endParaRPr lang="en-GB" sz="4000" b="1" dirty="0"/>
          </a:p>
          <a:p>
            <a:pPr marL="45720" indent="0">
              <a:buNone/>
            </a:pPr>
            <a:endParaRPr lang="en-GB" sz="4000" b="1" dirty="0"/>
          </a:p>
          <a:p>
            <a:pPr marL="45720" indent="0" algn="ctr">
              <a:buNone/>
            </a:pPr>
            <a:r>
              <a:rPr lang="en-GB" sz="4000" b="1" dirty="0"/>
              <a:t> </a:t>
            </a:r>
            <a:endParaRPr lang="en-GB" b="1" dirty="0"/>
          </a:p>
          <a:p>
            <a:endParaRPr lang="en-GB" dirty="0"/>
          </a:p>
          <a:p>
            <a:endParaRPr lang="en-GB" dirty="0"/>
          </a:p>
          <a:p>
            <a:endParaRPr lang="en-GB" dirty="0"/>
          </a:p>
        </p:txBody>
      </p:sp>
      <p:pic>
        <p:nvPicPr>
          <p:cNvPr id="2" name="Picture 1"/>
          <p:cNvPicPr>
            <a:picLocks noChangeAspect="1"/>
          </p:cNvPicPr>
          <p:nvPr/>
        </p:nvPicPr>
        <p:blipFill>
          <a:blip r:embed="rId6"/>
          <a:stretch>
            <a:fillRect/>
          </a:stretch>
        </p:blipFill>
        <p:spPr>
          <a:xfrm>
            <a:off x="9108951" y="346347"/>
            <a:ext cx="2755631" cy="1572904"/>
          </a:xfrm>
          <a:prstGeom prst="rect">
            <a:avLst/>
          </a:prstGeom>
        </p:spPr>
      </p:pic>
      <p:sp>
        <p:nvSpPr>
          <p:cNvPr id="7" name="TextBox 6"/>
          <p:cNvSpPr txBox="1"/>
          <p:nvPr/>
        </p:nvSpPr>
        <p:spPr>
          <a:xfrm>
            <a:off x="1581665" y="349593"/>
            <a:ext cx="8550876" cy="1569660"/>
          </a:xfrm>
          <a:prstGeom prst="rect">
            <a:avLst/>
          </a:prstGeom>
          <a:noFill/>
        </p:spPr>
        <p:txBody>
          <a:bodyPr wrap="square" rtlCol="0">
            <a:spAutoFit/>
          </a:bodyPr>
          <a:lstStyle/>
          <a:p>
            <a:pPr algn="ctr"/>
            <a:r>
              <a:rPr lang="en-GB" sz="4800" b="1" dirty="0">
                <a:ln w="0"/>
                <a:solidFill>
                  <a:srgbClr val="28549B"/>
                </a:solidFill>
                <a:effectLst>
                  <a:outerShdw blurRad="38100" dist="25400" dir="5400000" algn="ctr" rotWithShape="0">
                    <a:srgbClr val="6E747A">
                      <a:alpha val="43000"/>
                    </a:srgbClr>
                  </a:outerShdw>
                </a:effectLst>
              </a:rPr>
              <a:t>Community Buildings </a:t>
            </a:r>
          </a:p>
          <a:p>
            <a:pPr algn="ctr"/>
            <a:r>
              <a:rPr lang="en-GB" sz="4800" b="1" dirty="0">
                <a:ln w="0"/>
                <a:solidFill>
                  <a:srgbClr val="28549B"/>
                </a:solidFill>
                <a:effectLst>
                  <a:outerShdw blurRad="38100" dist="25400" dir="5400000" algn="ctr" rotWithShape="0">
                    <a:srgbClr val="6E747A">
                      <a:alpha val="43000"/>
                    </a:srgbClr>
                  </a:outerShdw>
                </a:effectLst>
              </a:rPr>
              <a:t>Advice Service</a:t>
            </a:r>
          </a:p>
        </p:txBody>
      </p:sp>
      <p:pic>
        <p:nvPicPr>
          <p:cNvPr id="10" name="Audio 9">
            <a:hlinkClick r:id="" action="ppaction://media"/>
            <a:extLst>
              <a:ext uri="{FF2B5EF4-FFF2-40B4-BE49-F238E27FC236}">
                <a16:creationId xmlns:a16="http://schemas.microsoft.com/office/drawing/2014/main" id="{139F9B0C-76AD-B031-71C1-446607B4F10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31382361"/>
      </p:ext>
    </p:extLst>
  </p:cSld>
  <p:clrMapOvr>
    <a:masterClrMapping/>
  </p:clrMapOvr>
  <mc:AlternateContent xmlns:mc="http://schemas.openxmlformats.org/markup-compatibility/2006" xmlns:p14="http://schemas.microsoft.com/office/powerpoint/2010/main">
    <mc:Choice Requires="p14">
      <p:transition spd="slow" p14:dur="2000" advTm="114359"/>
    </mc:Choice>
    <mc:Fallback xmlns="">
      <p:transition spd="slow" advTm="114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838200" y="5695607"/>
            <a:ext cx="10515600" cy="812800"/>
          </a:xfrm>
        </p:spPr>
        <p:txBody>
          <a:bodyPr/>
          <a:lstStyle/>
          <a:p>
            <a:pPr marL="45720" indent="0" algn="ctr">
              <a:buNone/>
            </a:pPr>
            <a:r>
              <a:rPr lang="en-GB" dirty="0"/>
              <a:t>Supporting Village Hall and Community Buildings Trustees to run important community assets in a safe and responsible way</a:t>
            </a:r>
          </a:p>
          <a:p>
            <a:pPr marL="45720" indent="0" algn="ctr">
              <a:buNone/>
            </a:pPr>
            <a:endParaRPr lang="en-GB" dirty="0"/>
          </a:p>
          <a:p>
            <a:pPr marL="45720" indent="0" algn="ctr">
              <a:buNone/>
            </a:pPr>
            <a:endParaRPr lang="en-GB" dirty="0"/>
          </a:p>
        </p:txBody>
      </p:sp>
      <p:sp>
        <p:nvSpPr>
          <p:cNvPr id="2" name="TextBox 1"/>
          <p:cNvSpPr txBox="1"/>
          <p:nvPr/>
        </p:nvSpPr>
        <p:spPr>
          <a:xfrm>
            <a:off x="1244600" y="1919253"/>
            <a:ext cx="9423400" cy="4524315"/>
          </a:xfrm>
          <a:prstGeom prst="rect">
            <a:avLst/>
          </a:prstGeom>
          <a:noFill/>
        </p:spPr>
        <p:txBody>
          <a:bodyPr wrap="square" rtlCol="0">
            <a:spAutoFit/>
          </a:bodyPr>
          <a:lstStyle/>
          <a:p>
            <a:r>
              <a:rPr lang="en-US" sz="2000" b="1" dirty="0"/>
              <a:t>Need legal advice? There are many firms offering services to charities:</a:t>
            </a:r>
          </a:p>
          <a:p>
            <a:endParaRPr lang="en-US" sz="2000" b="1" dirty="0"/>
          </a:p>
          <a:p>
            <a:r>
              <a:rPr lang="en-US" sz="2000" b="1" dirty="0"/>
              <a:t>Law Works </a:t>
            </a:r>
            <a:r>
              <a:rPr lang="en-US" sz="2000" dirty="0"/>
              <a:t>– offer pro-bono support to charities</a:t>
            </a:r>
          </a:p>
          <a:p>
            <a:r>
              <a:rPr lang="en-US" sz="2000" dirty="0">
                <a:hlinkClick r:id="rId5"/>
              </a:rPr>
              <a:t>https://www.lawworks.org.uk/</a:t>
            </a:r>
            <a:endParaRPr lang="en-US" sz="2000" dirty="0"/>
          </a:p>
          <a:p>
            <a:endParaRPr lang="en-US" sz="2000" dirty="0"/>
          </a:p>
          <a:p>
            <a:r>
              <a:rPr lang="en-US" sz="2000" u="sng" dirty="0"/>
              <a:t>Bates Wells </a:t>
            </a:r>
            <a:r>
              <a:rPr lang="en-US" sz="2000" dirty="0"/>
              <a:t>(experience in dealing with Charities that own/lease buildings)</a:t>
            </a:r>
          </a:p>
          <a:p>
            <a:r>
              <a:rPr lang="en-US" sz="2000" dirty="0">
                <a:hlinkClick r:id="rId6"/>
              </a:rPr>
              <a:t>https://bateswells.co.uk/services/charity/</a:t>
            </a:r>
            <a:endParaRPr lang="en-US" sz="2000" dirty="0"/>
          </a:p>
          <a:p>
            <a:endParaRPr lang="en-US" sz="2000" dirty="0"/>
          </a:p>
          <a:p>
            <a:r>
              <a:rPr lang="en-US" sz="2000" u="sng" dirty="0"/>
              <a:t>Third Sector Law </a:t>
            </a:r>
            <a:r>
              <a:rPr lang="en-US" sz="2000" dirty="0"/>
              <a:t>(based in Reading)</a:t>
            </a:r>
          </a:p>
          <a:p>
            <a:r>
              <a:rPr lang="en-GB" sz="2000" u="sng" dirty="0">
                <a:hlinkClick r:id="rId7"/>
              </a:rPr>
              <a:t>http://www.thirdsectorlaw.co.uk/</a:t>
            </a:r>
            <a:endParaRPr lang="en-GB" sz="2000" u="sng" dirty="0"/>
          </a:p>
          <a:p>
            <a:endParaRPr lang="en-GB" sz="2000" u="sng" dirty="0">
              <a:solidFill>
                <a:srgbClr val="7030A0"/>
              </a:solidFill>
            </a:endParaRPr>
          </a:p>
          <a:p>
            <a:r>
              <a:rPr lang="en-US" sz="2000" b="1" dirty="0"/>
              <a:t>Please note that these are not recommendations or guarantee of service</a:t>
            </a:r>
            <a:r>
              <a:rPr lang="en-US" dirty="0"/>
              <a:t>.</a:t>
            </a:r>
          </a:p>
          <a:p>
            <a:endParaRPr lang="en-GB" sz="4800" dirty="0"/>
          </a:p>
        </p:txBody>
      </p:sp>
      <p:sp>
        <p:nvSpPr>
          <p:cNvPr id="8" name="TextBox 7"/>
          <p:cNvSpPr txBox="1"/>
          <p:nvPr/>
        </p:nvSpPr>
        <p:spPr>
          <a:xfrm>
            <a:off x="1581665" y="349593"/>
            <a:ext cx="8550876" cy="1569660"/>
          </a:xfrm>
          <a:prstGeom prst="rect">
            <a:avLst/>
          </a:prstGeom>
          <a:noFill/>
        </p:spPr>
        <p:txBody>
          <a:bodyPr wrap="square" rtlCol="0">
            <a:spAutoFit/>
          </a:bodyPr>
          <a:lstStyle/>
          <a:p>
            <a:pPr algn="ctr"/>
            <a:r>
              <a:rPr lang="en-GB" sz="4800" b="1" dirty="0">
                <a:ln w="0"/>
                <a:solidFill>
                  <a:srgbClr val="28549B"/>
                </a:solidFill>
                <a:effectLst>
                  <a:outerShdw blurRad="38100" dist="25400" dir="5400000" algn="ctr" rotWithShape="0">
                    <a:srgbClr val="6E747A">
                      <a:alpha val="43000"/>
                    </a:srgbClr>
                  </a:outerShdw>
                </a:effectLst>
              </a:rPr>
              <a:t>Community Buildings </a:t>
            </a:r>
          </a:p>
          <a:p>
            <a:pPr algn="ctr"/>
            <a:r>
              <a:rPr lang="en-GB" sz="4800" b="1" dirty="0">
                <a:ln w="0"/>
                <a:solidFill>
                  <a:srgbClr val="28549B"/>
                </a:solidFill>
                <a:effectLst>
                  <a:outerShdw blurRad="38100" dist="25400" dir="5400000" algn="ctr" rotWithShape="0">
                    <a:srgbClr val="6E747A">
                      <a:alpha val="43000"/>
                    </a:srgbClr>
                  </a:outerShdw>
                </a:effectLst>
              </a:rPr>
              <a:t>Advice Service</a:t>
            </a:r>
          </a:p>
        </p:txBody>
      </p:sp>
      <p:pic>
        <p:nvPicPr>
          <p:cNvPr id="7" name="Picture 6"/>
          <p:cNvPicPr>
            <a:picLocks noChangeAspect="1"/>
          </p:cNvPicPr>
          <p:nvPr/>
        </p:nvPicPr>
        <p:blipFill>
          <a:blip r:embed="rId8"/>
          <a:stretch>
            <a:fillRect/>
          </a:stretch>
        </p:blipFill>
        <p:spPr>
          <a:xfrm>
            <a:off x="9092476" y="349593"/>
            <a:ext cx="2755631" cy="1572904"/>
          </a:xfrm>
          <a:prstGeom prst="rect">
            <a:avLst/>
          </a:prstGeom>
        </p:spPr>
      </p:pic>
      <p:pic>
        <p:nvPicPr>
          <p:cNvPr id="9" name="Audio 8">
            <a:hlinkClick r:id="" action="ppaction://media"/>
            <a:extLst>
              <a:ext uri="{FF2B5EF4-FFF2-40B4-BE49-F238E27FC236}">
                <a16:creationId xmlns:a16="http://schemas.microsoft.com/office/drawing/2014/main" id="{053A2FC5-0F80-BC83-C460-203EED6D2F4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61118467"/>
      </p:ext>
    </p:extLst>
  </p:cSld>
  <p:clrMapOvr>
    <a:masterClrMapping/>
  </p:clrMapOvr>
  <mc:AlternateContent xmlns:mc="http://schemas.openxmlformats.org/markup-compatibility/2006" xmlns:p14="http://schemas.microsoft.com/office/powerpoint/2010/main">
    <mc:Choice Requires="p14">
      <p:transition spd="slow" p14:dur="2000" advTm="28445"/>
    </mc:Choice>
    <mc:Fallback xmlns="">
      <p:transition spd="slow" advTm="28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0" y="5624513"/>
            <a:ext cx="10515600" cy="812800"/>
          </a:xfrm>
        </p:spPr>
        <p:txBody>
          <a:bodyPr/>
          <a:lstStyle/>
          <a:p>
            <a:pPr marL="45720" indent="0" algn="ctr">
              <a:buNone/>
            </a:pPr>
            <a:r>
              <a:rPr lang="en-GB" dirty="0"/>
              <a:t>Supporting Village Hall and Community Buildings Trustees to run important community assets in a safe and responsible way</a:t>
            </a:r>
          </a:p>
          <a:p>
            <a:pPr marL="45720" indent="0" algn="ctr">
              <a:buNone/>
            </a:pPr>
            <a:endParaRPr lang="en-GB" dirty="0"/>
          </a:p>
          <a:p>
            <a:pPr marL="45720" indent="0" algn="ctr">
              <a:buNone/>
            </a:pPr>
            <a:endParaRPr lang="en-GB" dirty="0"/>
          </a:p>
        </p:txBody>
      </p:sp>
      <p:sp>
        <p:nvSpPr>
          <p:cNvPr id="2" name="TextBox 1"/>
          <p:cNvSpPr txBox="1"/>
          <p:nvPr/>
        </p:nvSpPr>
        <p:spPr>
          <a:xfrm>
            <a:off x="1244600" y="2578100"/>
            <a:ext cx="9423400" cy="3046988"/>
          </a:xfrm>
          <a:prstGeom prst="rect">
            <a:avLst/>
          </a:prstGeom>
          <a:noFill/>
        </p:spPr>
        <p:txBody>
          <a:bodyPr wrap="square" rtlCol="0">
            <a:spAutoFit/>
          </a:bodyPr>
          <a:lstStyle/>
          <a:p>
            <a:r>
              <a:rPr lang="en-GB" sz="4800" dirty="0">
                <a:solidFill>
                  <a:srgbClr val="28549B"/>
                </a:solidFill>
              </a:rPr>
              <a:t>To join or for more information;</a:t>
            </a:r>
          </a:p>
          <a:p>
            <a:endParaRPr lang="en-US" sz="4800" dirty="0">
              <a:solidFill>
                <a:srgbClr val="28549B"/>
              </a:solidFill>
            </a:endParaRPr>
          </a:p>
          <a:p>
            <a:r>
              <a:rPr lang="en-US" sz="4800" dirty="0">
                <a:solidFill>
                  <a:srgbClr val="28549B"/>
                </a:solidFill>
              </a:rPr>
              <a:t>kate.meads@ccberks.org.uk</a:t>
            </a:r>
            <a:endParaRPr lang="en-GB" sz="4800" dirty="0">
              <a:solidFill>
                <a:srgbClr val="28549B"/>
              </a:solidFill>
            </a:endParaRPr>
          </a:p>
          <a:p>
            <a:endParaRPr lang="en-GB" sz="4800" dirty="0"/>
          </a:p>
        </p:txBody>
      </p:sp>
      <p:sp>
        <p:nvSpPr>
          <p:cNvPr id="8" name="TextBox 7"/>
          <p:cNvSpPr txBox="1"/>
          <p:nvPr/>
        </p:nvSpPr>
        <p:spPr>
          <a:xfrm>
            <a:off x="1581665" y="349593"/>
            <a:ext cx="8550876" cy="1569660"/>
          </a:xfrm>
          <a:prstGeom prst="rect">
            <a:avLst/>
          </a:prstGeom>
          <a:noFill/>
        </p:spPr>
        <p:txBody>
          <a:bodyPr wrap="square" rtlCol="0">
            <a:spAutoFit/>
          </a:bodyPr>
          <a:lstStyle/>
          <a:p>
            <a:pPr algn="ctr"/>
            <a:r>
              <a:rPr lang="en-GB" sz="4800" b="1" dirty="0">
                <a:ln w="0"/>
                <a:solidFill>
                  <a:srgbClr val="28549B"/>
                </a:solidFill>
                <a:effectLst>
                  <a:outerShdw blurRad="38100" dist="25400" dir="5400000" algn="ctr" rotWithShape="0">
                    <a:srgbClr val="6E747A">
                      <a:alpha val="43000"/>
                    </a:srgbClr>
                  </a:outerShdw>
                </a:effectLst>
              </a:rPr>
              <a:t>Community Buildings </a:t>
            </a:r>
          </a:p>
          <a:p>
            <a:pPr algn="ctr"/>
            <a:r>
              <a:rPr lang="en-GB" sz="4800" b="1" dirty="0">
                <a:ln w="0"/>
                <a:solidFill>
                  <a:srgbClr val="28549B"/>
                </a:solidFill>
                <a:effectLst>
                  <a:outerShdw blurRad="38100" dist="25400" dir="5400000" algn="ctr" rotWithShape="0">
                    <a:srgbClr val="6E747A">
                      <a:alpha val="43000"/>
                    </a:srgbClr>
                  </a:outerShdw>
                </a:effectLst>
              </a:rPr>
              <a:t>Advice Service</a:t>
            </a:r>
          </a:p>
        </p:txBody>
      </p:sp>
      <p:pic>
        <p:nvPicPr>
          <p:cNvPr id="7" name="Picture 6"/>
          <p:cNvPicPr>
            <a:picLocks noChangeAspect="1"/>
          </p:cNvPicPr>
          <p:nvPr/>
        </p:nvPicPr>
        <p:blipFill>
          <a:blip r:embed="rId5"/>
          <a:stretch>
            <a:fillRect/>
          </a:stretch>
        </p:blipFill>
        <p:spPr>
          <a:xfrm>
            <a:off x="9092476" y="349593"/>
            <a:ext cx="2755631" cy="1572904"/>
          </a:xfrm>
          <a:prstGeom prst="rect">
            <a:avLst/>
          </a:prstGeom>
        </p:spPr>
      </p:pic>
      <p:pic>
        <p:nvPicPr>
          <p:cNvPr id="6" name="Audio 5">
            <a:hlinkClick r:id="" action="ppaction://media"/>
            <a:extLst>
              <a:ext uri="{FF2B5EF4-FFF2-40B4-BE49-F238E27FC236}">
                <a16:creationId xmlns:a16="http://schemas.microsoft.com/office/drawing/2014/main" id="{159F2D29-2AD1-28FE-03D4-38199BBDCA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pic>
        <p:nvPicPr>
          <p:cNvPr id="11" name="Picture 10">
            <a:extLst>
              <a:ext uri="{FF2B5EF4-FFF2-40B4-BE49-F238E27FC236}">
                <a16:creationId xmlns:a16="http://schemas.microsoft.com/office/drawing/2014/main" id="{E948B1F4-C6BE-3437-A336-D3579A607FCE}"/>
              </a:ext>
            </a:extLst>
          </p:cNvPr>
          <p:cNvPicPr>
            <a:picLocks noChangeAspect="1"/>
          </p:cNvPicPr>
          <p:nvPr/>
        </p:nvPicPr>
        <p:blipFill>
          <a:blip r:embed="rId7"/>
          <a:stretch>
            <a:fillRect/>
          </a:stretch>
        </p:blipFill>
        <p:spPr>
          <a:xfrm>
            <a:off x="9765714" y="3007716"/>
            <a:ext cx="1804572" cy="1804572"/>
          </a:xfrm>
          <a:prstGeom prst="rect">
            <a:avLst/>
          </a:prstGeom>
        </p:spPr>
      </p:pic>
    </p:spTree>
    <p:extLst>
      <p:ext uri="{BB962C8B-B14F-4D97-AF65-F5344CB8AC3E}">
        <p14:creationId xmlns:p14="http://schemas.microsoft.com/office/powerpoint/2010/main" val="1468146665"/>
      </p:ext>
    </p:extLst>
  </p:cSld>
  <p:clrMapOvr>
    <a:masterClrMapping/>
  </p:clrMapOvr>
  <mc:AlternateContent xmlns:mc="http://schemas.openxmlformats.org/markup-compatibility/2006" xmlns:p14="http://schemas.microsoft.com/office/powerpoint/2010/main">
    <mc:Choice Requires="p14">
      <p:transition spd="slow" p14:dur="2000" advTm="29766"/>
    </mc:Choice>
    <mc:Fallback xmlns="">
      <p:transition spd="slow" advTm="29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571500" y="2124744"/>
            <a:ext cx="11049000" cy="4078288"/>
          </a:xfrm>
        </p:spPr>
        <p:txBody>
          <a:bodyPr>
            <a:normAutofit fontScale="92500"/>
          </a:bodyPr>
          <a:lstStyle/>
          <a:p>
            <a:pPr marL="45720" indent="0">
              <a:buNone/>
            </a:pPr>
            <a:r>
              <a:rPr lang="en-GB" b="1" dirty="0">
                <a:solidFill>
                  <a:schemeClr val="bg1"/>
                </a:solidFill>
              </a:rPr>
              <a:t>What difference does the service make?</a:t>
            </a:r>
          </a:p>
          <a:p>
            <a:pPr marL="45720" indent="0" algn="ctr">
              <a:buNone/>
            </a:pPr>
            <a:r>
              <a:rPr lang="en-GB" b="1" dirty="0">
                <a:solidFill>
                  <a:schemeClr val="tx1"/>
                </a:solidFill>
              </a:rPr>
              <a:t>Helping to  ensure that important Community Assets are safeguarded for future use by the community</a:t>
            </a:r>
          </a:p>
          <a:p>
            <a:pPr marL="45720" indent="0">
              <a:buNone/>
            </a:pPr>
            <a:r>
              <a:rPr lang="en-GB" dirty="0">
                <a:solidFill>
                  <a:schemeClr val="tx1"/>
                </a:solidFill>
              </a:rPr>
              <a:t>We do this by helping members;</a:t>
            </a:r>
          </a:p>
          <a:p>
            <a:pPr marL="342900" lvl="0" indent="-342900" algn="l">
              <a:buFont typeface="Arial" panose="020B0604020202020204" pitchFamily="34" charset="0"/>
              <a:buChar char="•"/>
            </a:pPr>
            <a:r>
              <a:rPr lang="en-US" dirty="0">
                <a:solidFill>
                  <a:schemeClr val="tx1"/>
                </a:solidFill>
              </a:rPr>
              <a:t>Understand their Charities objectives –Trust Deed/Constitution (Policy Organisations Rules – Scouts Association)</a:t>
            </a:r>
          </a:p>
          <a:p>
            <a:pPr marL="342900" lvl="0" indent="-342900" algn="l">
              <a:buFont typeface="Arial" panose="020B0604020202020204" pitchFamily="34" charset="0"/>
              <a:buChar char="•"/>
            </a:pPr>
            <a:r>
              <a:rPr lang="en-US" dirty="0">
                <a:solidFill>
                  <a:schemeClr val="tx1"/>
                </a:solidFill>
              </a:rPr>
              <a:t>Understand their legal structures –Are you registered with the CC, do you own/lease a building?</a:t>
            </a:r>
            <a:endParaRPr lang="en-GB" dirty="0">
              <a:solidFill>
                <a:schemeClr val="tx1"/>
              </a:solidFill>
            </a:endParaRPr>
          </a:p>
          <a:p>
            <a:pPr marL="342900" lvl="0" indent="-342900" algn="l">
              <a:buFont typeface="Arial" panose="020B0604020202020204" pitchFamily="34" charset="0"/>
              <a:buChar char="•"/>
            </a:pPr>
            <a:r>
              <a:rPr lang="en-GB" dirty="0">
                <a:solidFill>
                  <a:schemeClr val="tx1"/>
                </a:solidFill>
              </a:rPr>
              <a:t>Plan for the future – are any changes required? Do you need a formal lease or to renew a lease?</a:t>
            </a:r>
          </a:p>
          <a:p>
            <a:pPr marL="342900" lvl="0" indent="-342900" algn="l">
              <a:buFont typeface="Arial" panose="020B0604020202020204" pitchFamily="34" charset="0"/>
              <a:buChar char="•"/>
            </a:pPr>
            <a:r>
              <a:rPr lang="en-US" dirty="0">
                <a:solidFill>
                  <a:schemeClr val="tx1"/>
                </a:solidFill>
              </a:rPr>
              <a:t>Meet legal obligations – whether registered or not you must abide by Charity Law as set out by the Charity Commission</a:t>
            </a:r>
            <a:endParaRPr lang="en-GB" dirty="0">
              <a:solidFill>
                <a:schemeClr val="tx1"/>
              </a:solidFill>
            </a:endParaRPr>
          </a:p>
          <a:p>
            <a:endParaRPr lang="en-GB" dirty="0"/>
          </a:p>
          <a:p>
            <a:endParaRPr lang="en-GB" dirty="0"/>
          </a:p>
        </p:txBody>
      </p:sp>
      <p:sp>
        <p:nvSpPr>
          <p:cNvPr id="5" name="TextBox 4"/>
          <p:cNvSpPr txBox="1"/>
          <p:nvPr/>
        </p:nvSpPr>
        <p:spPr>
          <a:xfrm>
            <a:off x="1581665" y="349593"/>
            <a:ext cx="8550876" cy="1569660"/>
          </a:xfrm>
          <a:prstGeom prst="rect">
            <a:avLst/>
          </a:prstGeom>
          <a:noFill/>
        </p:spPr>
        <p:txBody>
          <a:bodyPr wrap="square" rtlCol="0">
            <a:spAutoFit/>
          </a:bodyPr>
          <a:lstStyle/>
          <a:p>
            <a:pPr algn="ctr"/>
            <a:r>
              <a:rPr lang="en-GB" sz="4800" b="1">
                <a:ln w="0"/>
                <a:solidFill>
                  <a:srgbClr val="28549B"/>
                </a:solidFill>
                <a:effectLst>
                  <a:outerShdw blurRad="38100" dist="25400" dir="5400000" algn="ctr" rotWithShape="0">
                    <a:srgbClr val="6E747A">
                      <a:alpha val="43000"/>
                    </a:srgbClr>
                  </a:outerShdw>
                </a:effectLst>
              </a:rPr>
              <a:t>Community Buildings </a:t>
            </a:r>
          </a:p>
          <a:p>
            <a:pPr algn="ctr"/>
            <a:r>
              <a:rPr lang="en-GB" sz="4800" b="1">
                <a:ln w="0"/>
                <a:solidFill>
                  <a:srgbClr val="28549B"/>
                </a:solidFill>
                <a:effectLst>
                  <a:outerShdw blurRad="38100" dist="25400" dir="5400000" algn="ctr" rotWithShape="0">
                    <a:srgbClr val="6E747A">
                      <a:alpha val="43000"/>
                    </a:srgbClr>
                  </a:outerShdw>
                </a:effectLst>
              </a:rPr>
              <a:t>Advice Service</a:t>
            </a:r>
            <a:endParaRPr lang="en-GB" sz="4800" b="1" dirty="0">
              <a:ln w="0"/>
              <a:solidFill>
                <a:srgbClr val="28549B"/>
              </a:solidFill>
              <a:effectLst>
                <a:outerShdw blurRad="38100" dist="25400" dir="5400000" algn="ctr" rotWithShape="0">
                  <a:srgbClr val="6E747A">
                    <a:alpha val="43000"/>
                  </a:srgbClr>
                </a:outerShdw>
              </a:effectLst>
            </a:endParaRPr>
          </a:p>
        </p:txBody>
      </p:sp>
      <p:pic>
        <p:nvPicPr>
          <p:cNvPr id="2" name="Picture 1"/>
          <p:cNvPicPr>
            <a:picLocks noChangeAspect="1"/>
          </p:cNvPicPr>
          <p:nvPr/>
        </p:nvPicPr>
        <p:blipFill>
          <a:blip r:embed="rId5"/>
          <a:stretch>
            <a:fillRect/>
          </a:stretch>
        </p:blipFill>
        <p:spPr>
          <a:xfrm>
            <a:off x="9092476" y="346347"/>
            <a:ext cx="2755631" cy="1572904"/>
          </a:xfrm>
          <a:prstGeom prst="rect">
            <a:avLst/>
          </a:prstGeom>
        </p:spPr>
      </p:pic>
      <p:pic>
        <p:nvPicPr>
          <p:cNvPr id="12" name="Audio 11">
            <a:hlinkClick r:id="" action="ppaction://media"/>
            <a:extLst>
              <a:ext uri="{FF2B5EF4-FFF2-40B4-BE49-F238E27FC236}">
                <a16:creationId xmlns:a16="http://schemas.microsoft.com/office/drawing/2014/main" id="{FA21AE44-5AA3-7178-54EC-794213CDB0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62533968"/>
      </p:ext>
    </p:extLst>
  </p:cSld>
  <p:clrMapOvr>
    <a:masterClrMapping/>
  </p:clrMapOvr>
  <mc:AlternateContent xmlns:mc="http://schemas.openxmlformats.org/markup-compatibility/2006" xmlns:p14="http://schemas.microsoft.com/office/powerpoint/2010/main">
    <mc:Choice Requires="p14">
      <p:transition spd="slow" p14:dur="2000" advTm="91847"/>
    </mc:Choice>
    <mc:Fallback xmlns="">
      <p:transition spd="slow" advTm="91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88273" y="2050894"/>
            <a:ext cx="10515600" cy="452437"/>
          </a:xfrm>
        </p:spPr>
        <p:txBody>
          <a:bodyPr/>
          <a:lstStyle/>
          <a:p>
            <a:pPr marL="45720" indent="0" algn="ctr">
              <a:buNone/>
            </a:pPr>
            <a:r>
              <a:rPr lang="en-GB" sz="2400" b="1" dirty="0">
                <a:solidFill>
                  <a:srgbClr val="28549B"/>
                </a:solidFill>
              </a:rPr>
              <a:t>What you should know about your group</a:t>
            </a:r>
          </a:p>
          <a:p>
            <a:endParaRPr lang="en-GB" dirty="0"/>
          </a:p>
          <a:p>
            <a:endParaRPr lang="en-GB"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3301" y="7839768"/>
            <a:ext cx="2286000" cy="1415356"/>
          </a:xfrm>
          <a:prstGeom prst="rect">
            <a:avLst/>
          </a:prstGeom>
        </p:spPr>
      </p:pic>
      <p:pic>
        <p:nvPicPr>
          <p:cNvPr id="4" name="Picture 3"/>
          <p:cNvPicPr>
            <a:picLocks noChangeAspect="1"/>
          </p:cNvPicPr>
          <p:nvPr/>
        </p:nvPicPr>
        <p:blipFill>
          <a:blip r:embed="rId6"/>
          <a:stretch>
            <a:fillRect/>
          </a:stretch>
        </p:blipFill>
        <p:spPr>
          <a:xfrm>
            <a:off x="9076000" y="385965"/>
            <a:ext cx="2755631" cy="1572904"/>
          </a:xfrm>
          <a:prstGeom prst="rect">
            <a:avLst/>
          </a:prstGeom>
        </p:spPr>
      </p:pic>
      <p:sp>
        <p:nvSpPr>
          <p:cNvPr id="9" name="TextBox 8"/>
          <p:cNvSpPr txBox="1"/>
          <p:nvPr/>
        </p:nvSpPr>
        <p:spPr>
          <a:xfrm>
            <a:off x="1573427" y="431342"/>
            <a:ext cx="8550876" cy="1569660"/>
          </a:xfrm>
          <a:prstGeom prst="rect">
            <a:avLst/>
          </a:prstGeom>
          <a:noFill/>
        </p:spPr>
        <p:txBody>
          <a:bodyPr wrap="square" rtlCol="0">
            <a:spAutoFit/>
          </a:bodyPr>
          <a:lstStyle/>
          <a:p>
            <a:pPr algn="ctr"/>
            <a:r>
              <a:rPr lang="en-GB" sz="4800" b="1" dirty="0">
                <a:ln w="0"/>
                <a:solidFill>
                  <a:srgbClr val="28549B"/>
                </a:solidFill>
                <a:effectLst>
                  <a:outerShdw blurRad="38100" dist="25400" dir="5400000" algn="ctr" rotWithShape="0">
                    <a:srgbClr val="6E747A">
                      <a:alpha val="43000"/>
                    </a:srgbClr>
                  </a:outerShdw>
                </a:effectLst>
              </a:rPr>
              <a:t>Community Buildings </a:t>
            </a:r>
          </a:p>
          <a:p>
            <a:pPr algn="ctr"/>
            <a:r>
              <a:rPr lang="en-GB" sz="4800" b="1" dirty="0">
                <a:ln w="0"/>
                <a:solidFill>
                  <a:srgbClr val="28549B"/>
                </a:solidFill>
                <a:effectLst>
                  <a:outerShdw blurRad="38100" dist="25400" dir="5400000" algn="ctr" rotWithShape="0">
                    <a:srgbClr val="6E747A">
                      <a:alpha val="43000"/>
                    </a:srgbClr>
                  </a:outerShdw>
                </a:effectLst>
              </a:rPr>
              <a:t>Advice Service</a:t>
            </a:r>
          </a:p>
        </p:txBody>
      </p:sp>
      <p:sp>
        <p:nvSpPr>
          <p:cNvPr id="10" name="TextBox 9"/>
          <p:cNvSpPr txBox="1"/>
          <p:nvPr/>
        </p:nvSpPr>
        <p:spPr>
          <a:xfrm>
            <a:off x="488273" y="2644510"/>
            <a:ext cx="11221374" cy="3416320"/>
          </a:xfrm>
          <a:prstGeom prst="rect">
            <a:avLst/>
          </a:prstGeom>
          <a:noFill/>
        </p:spPr>
        <p:txBody>
          <a:bodyPr wrap="square" rtlCol="0">
            <a:spAutoFit/>
          </a:bodyPr>
          <a:lstStyle/>
          <a:p>
            <a:pPr marL="342900" lvl="0" indent="-342900">
              <a:spcAft>
                <a:spcPts val="0"/>
              </a:spcAft>
              <a:buFont typeface="Symbol" panose="05050102010706020507" pitchFamily="18" charset="2"/>
              <a:buChar char=""/>
            </a:pPr>
            <a:r>
              <a:rPr lang="en-GB" sz="2400" dirty="0">
                <a:solidFill>
                  <a:srgbClr val="28549B"/>
                </a:solidFill>
                <a:latin typeface="Calibri" panose="020F0502020204030204" pitchFamily="34" charset="0"/>
                <a:ea typeface="Times New Roman" panose="02020603050405020304" pitchFamily="18" charset="0"/>
              </a:rPr>
              <a:t>Trusts considerations – what is your group or charity set up (bound) to do via its constitution?</a:t>
            </a:r>
          </a:p>
          <a:p>
            <a:pPr marL="342900" lvl="0" indent="-342900">
              <a:spcAft>
                <a:spcPts val="0"/>
              </a:spcAft>
              <a:buFont typeface="Symbol" panose="05050102010706020507" pitchFamily="18" charset="2"/>
              <a:buChar char=""/>
            </a:pPr>
            <a:r>
              <a:rPr lang="en-US" sz="2400" dirty="0">
                <a:solidFill>
                  <a:srgbClr val="28549B"/>
                </a:solidFill>
                <a:latin typeface="Calibri" panose="020F0502020204030204" pitchFamily="34" charset="0"/>
              </a:rPr>
              <a:t>Types of tenure – Freehold, Leasehold, Tennant?</a:t>
            </a:r>
            <a:endParaRPr lang="en-GB" sz="2400" dirty="0">
              <a:solidFill>
                <a:srgbClr val="28549B"/>
              </a:solidFill>
            </a:endParaRPr>
          </a:p>
          <a:p>
            <a:pPr marL="342900" indent="-342900">
              <a:buFont typeface="Symbol" panose="05050102010706020507" pitchFamily="18" charset="2"/>
              <a:buChar char=""/>
            </a:pPr>
            <a:r>
              <a:rPr lang="en-US" sz="2400" dirty="0">
                <a:solidFill>
                  <a:srgbClr val="28549B"/>
                </a:solidFill>
                <a:latin typeface="Calibri" panose="020F0502020204030204" pitchFamily="34" charset="0"/>
              </a:rPr>
              <a:t>Title Deeds for land or buildings – who holds these for you? </a:t>
            </a:r>
          </a:p>
          <a:p>
            <a:pPr marL="342900" lvl="0" indent="-342900">
              <a:spcAft>
                <a:spcPts val="0"/>
              </a:spcAft>
              <a:buFont typeface="Symbol" panose="05050102010706020507" pitchFamily="18" charset="2"/>
              <a:buChar char=""/>
            </a:pPr>
            <a:r>
              <a:rPr lang="en-GB" sz="2400" dirty="0">
                <a:solidFill>
                  <a:srgbClr val="28549B"/>
                </a:solidFill>
                <a:latin typeface="Calibri" panose="020F0502020204030204" pitchFamily="34" charset="0"/>
                <a:ea typeface="Times New Roman" panose="02020603050405020304" pitchFamily="18" charset="0"/>
              </a:rPr>
              <a:t>Sub-letting – when are we subletting? is it legal for us to sub-let?</a:t>
            </a:r>
          </a:p>
          <a:p>
            <a:pPr marL="342900" lvl="0" indent="-342900">
              <a:spcAft>
                <a:spcPts val="0"/>
              </a:spcAft>
              <a:buFont typeface="Symbol" panose="05050102010706020507" pitchFamily="18" charset="2"/>
              <a:buChar char=""/>
            </a:pPr>
            <a:r>
              <a:rPr lang="en-US" sz="2400" dirty="0">
                <a:solidFill>
                  <a:srgbClr val="28549B"/>
                </a:solidFill>
                <a:latin typeface="Calibri" panose="020F0502020204030204" pitchFamily="34" charset="0"/>
                <a:ea typeface="Calibri" panose="020F0502020204030204" pitchFamily="34" charset="0"/>
              </a:rPr>
              <a:t>Hiring – can we do this? What are our responsibilities?</a:t>
            </a:r>
          </a:p>
          <a:p>
            <a:pPr marL="342900" indent="-342900">
              <a:buFont typeface="Symbol" panose="05050102010706020507" pitchFamily="18" charset="2"/>
              <a:buChar char=""/>
            </a:pPr>
            <a:r>
              <a:rPr lang="en-US" sz="2400" dirty="0">
                <a:solidFill>
                  <a:srgbClr val="28549B"/>
                </a:solidFill>
                <a:latin typeface="Calibri" panose="020F0502020204030204" pitchFamily="34" charset="0"/>
                <a:ea typeface="Times New Roman" panose="02020603050405020304" pitchFamily="18" charset="0"/>
              </a:rPr>
              <a:t>Hiring – Are we insured? What are our responsibilities if hiring out our premises? </a:t>
            </a:r>
            <a:endParaRPr lang="en-GB" sz="2400" dirty="0">
              <a:solidFill>
                <a:srgbClr val="28549B"/>
              </a:solidFill>
              <a:latin typeface="Calibri" panose="020F0502020204030204" pitchFamily="34" charset="0"/>
              <a:ea typeface="Times New Roman" panose="02020603050405020304" pitchFamily="18" charset="0"/>
            </a:endParaRPr>
          </a:p>
          <a:p>
            <a:pPr marL="342900" lvl="0" indent="-342900">
              <a:spcAft>
                <a:spcPts val="0"/>
              </a:spcAft>
              <a:buFont typeface="Symbol" panose="05050102010706020507" pitchFamily="18" charset="2"/>
              <a:buChar char=""/>
            </a:pPr>
            <a:r>
              <a:rPr lang="en-GB" sz="2400" dirty="0">
                <a:solidFill>
                  <a:srgbClr val="28549B"/>
                </a:solidFill>
                <a:latin typeface="Calibri" panose="020F0502020204030204" pitchFamily="34" charset="0"/>
                <a:ea typeface="Times New Roman" panose="02020603050405020304" pitchFamily="18" charset="0"/>
              </a:rPr>
              <a:t>Land Registry – do we own the land? Are we registered with Land Registry? How do we register with Land Registry?</a:t>
            </a:r>
          </a:p>
        </p:txBody>
      </p:sp>
      <p:pic>
        <p:nvPicPr>
          <p:cNvPr id="12" name="Audio 11">
            <a:hlinkClick r:id="" action="ppaction://media"/>
            <a:extLst>
              <a:ext uri="{FF2B5EF4-FFF2-40B4-BE49-F238E27FC236}">
                <a16:creationId xmlns:a16="http://schemas.microsoft.com/office/drawing/2014/main" id="{4501AF0B-20BA-B05D-E593-E5ECFD772D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89204638"/>
      </p:ext>
    </p:extLst>
  </p:cSld>
  <p:clrMapOvr>
    <a:masterClrMapping/>
  </p:clrMapOvr>
  <mc:AlternateContent xmlns:mc="http://schemas.openxmlformats.org/markup-compatibility/2006" xmlns:p14="http://schemas.microsoft.com/office/powerpoint/2010/main">
    <mc:Choice Requires="p14">
      <p:transition spd="slow" p14:dur="2000" advTm="239358"/>
    </mc:Choice>
    <mc:Fallback xmlns="">
      <p:transition spd="slow" advTm="239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599303" y="1874495"/>
            <a:ext cx="10515600" cy="4633912"/>
          </a:xfrm>
          <a:effectLst>
            <a:glow rad="228600">
              <a:schemeClr val="accent5">
                <a:satMod val="175000"/>
                <a:alpha val="40000"/>
              </a:schemeClr>
            </a:glow>
          </a:effectLst>
        </p:spPr>
        <p:txBody>
          <a:bodyPr>
            <a:normAutofit/>
          </a:bodyPr>
          <a:lstStyle/>
          <a:p>
            <a:pPr marL="45720" indent="0" algn="ctr">
              <a:buNone/>
            </a:pPr>
            <a:endParaRPr lang="en-GB" sz="4000" b="1" dirty="0"/>
          </a:p>
          <a:p>
            <a:pPr marL="45720" indent="0" algn="ctr">
              <a:buNone/>
            </a:pPr>
            <a:r>
              <a:rPr lang="en-GB" sz="4000" b="1" dirty="0"/>
              <a:t>How can we help the scouting community?</a:t>
            </a:r>
          </a:p>
          <a:p>
            <a:pPr marL="45720" indent="0">
              <a:buNone/>
            </a:pPr>
            <a:endParaRPr lang="en-GB" b="1" dirty="0"/>
          </a:p>
          <a:p>
            <a:pPr marL="342900" indent="-342900" algn="l">
              <a:buFont typeface="Arial" panose="020B0604020202020204" pitchFamily="34" charset="0"/>
              <a:buChar char="•"/>
            </a:pPr>
            <a:r>
              <a:rPr lang="en-US" sz="2800" dirty="0">
                <a:solidFill>
                  <a:srgbClr val="28549B"/>
                </a:solidFill>
              </a:rPr>
              <a:t>Understand your legal constitution</a:t>
            </a:r>
          </a:p>
          <a:p>
            <a:pPr marL="342900" indent="-342900" algn="l">
              <a:buFont typeface="Arial" panose="020B0604020202020204" pitchFamily="34" charset="0"/>
              <a:buChar char="•"/>
            </a:pPr>
            <a:r>
              <a:rPr lang="en-US" sz="2800" dirty="0">
                <a:solidFill>
                  <a:srgbClr val="28549B"/>
                </a:solidFill>
              </a:rPr>
              <a:t>Understand what it means to be a trustee</a:t>
            </a:r>
          </a:p>
          <a:p>
            <a:pPr marL="342900" indent="-342900" algn="l">
              <a:buFont typeface="Arial" panose="020B0604020202020204" pitchFamily="34" charset="0"/>
              <a:buChar char="•"/>
            </a:pPr>
            <a:r>
              <a:rPr lang="en-US" sz="2800" dirty="0">
                <a:solidFill>
                  <a:srgbClr val="28549B"/>
                </a:solidFill>
              </a:rPr>
              <a:t>Know when to seek legal advice</a:t>
            </a:r>
          </a:p>
          <a:p>
            <a:pPr marL="342900" indent="-342900" algn="l">
              <a:buFont typeface="Arial" panose="020B0604020202020204" pitchFamily="34" charset="0"/>
              <a:buChar char="•"/>
            </a:pPr>
            <a:r>
              <a:rPr lang="en-US" sz="2800" dirty="0">
                <a:solidFill>
                  <a:srgbClr val="28549B"/>
                </a:solidFill>
              </a:rPr>
              <a:t>General support and information on running a Community Building</a:t>
            </a:r>
            <a:endParaRPr lang="en-GB" sz="2800" dirty="0">
              <a:solidFill>
                <a:srgbClr val="28549B"/>
              </a:solidFill>
            </a:endParaRPr>
          </a:p>
          <a:p>
            <a:endParaRPr lang="en-GB" dirty="0"/>
          </a:p>
          <a:p>
            <a:endParaRPr lang="en-GB" dirty="0"/>
          </a:p>
          <a:p>
            <a:endParaRPr lang="en-GB" dirty="0"/>
          </a:p>
        </p:txBody>
      </p:sp>
      <p:pic>
        <p:nvPicPr>
          <p:cNvPr id="2" name="Picture 1"/>
          <p:cNvPicPr>
            <a:picLocks noChangeAspect="1"/>
          </p:cNvPicPr>
          <p:nvPr/>
        </p:nvPicPr>
        <p:blipFill>
          <a:blip r:embed="rId5"/>
          <a:stretch>
            <a:fillRect/>
          </a:stretch>
        </p:blipFill>
        <p:spPr>
          <a:xfrm>
            <a:off x="9108951" y="346347"/>
            <a:ext cx="2755631" cy="1572904"/>
          </a:xfrm>
          <a:prstGeom prst="rect">
            <a:avLst/>
          </a:prstGeom>
        </p:spPr>
      </p:pic>
      <p:sp>
        <p:nvSpPr>
          <p:cNvPr id="7" name="TextBox 6"/>
          <p:cNvSpPr txBox="1"/>
          <p:nvPr/>
        </p:nvSpPr>
        <p:spPr>
          <a:xfrm>
            <a:off x="1581665" y="349593"/>
            <a:ext cx="8550876" cy="1569660"/>
          </a:xfrm>
          <a:prstGeom prst="rect">
            <a:avLst/>
          </a:prstGeom>
          <a:noFill/>
        </p:spPr>
        <p:txBody>
          <a:bodyPr wrap="square" rtlCol="0">
            <a:spAutoFit/>
          </a:bodyPr>
          <a:lstStyle/>
          <a:p>
            <a:pPr algn="ctr"/>
            <a:r>
              <a:rPr lang="en-GB" sz="4800" b="1" dirty="0">
                <a:ln w="0"/>
                <a:solidFill>
                  <a:srgbClr val="28549B"/>
                </a:solidFill>
                <a:effectLst>
                  <a:outerShdw blurRad="38100" dist="25400" dir="5400000" algn="ctr" rotWithShape="0">
                    <a:srgbClr val="6E747A">
                      <a:alpha val="43000"/>
                    </a:srgbClr>
                  </a:outerShdw>
                </a:effectLst>
              </a:rPr>
              <a:t>Community Buildings </a:t>
            </a:r>
          </a:p>
          <a:p>
            <a:pPr algn="ctr"/>
            <a:r>
              <a:rPr lang="en-GB" sz="4800" b="1" dirty="0">
                <a:ln w="0"/>
                <a:solidFill>
                  <a:srgbClr val="28549B"/>
                </a:solidFill>
                <a:effectLst>
                  <a:outerShdw blurRad="38100" dist="25400" dir="5400000" algn="ctr" rotWithShape="0">
                    <a:srgbClr val="6E747A">
                      <a:alpha val="43000"/>
                    </a:srgbClr>
                  </a:outerShdw>
                </a:effectLst>
              </a:rPr>
              <a:t>Advice Service</a:t>
            </a:r>
          </a:p>
        </p:txBody>
      </p:sp>
      <p:pic>
        <p:nvPicPr>
          <p:cNvPr id="9" name="Audio 8">
            <a:hlinkClick r:id="" action="ppaction://media"/>
            <a:extLst>
              <a:ext uri="{FF2B5EF4-FFF2-40B4-BE49-F238E27FC236}">
                <a16:creationId xmlns:a16="http://schemas.microsoft.com/office/drawing/2014/main" id="{8AB7AA0F-0B7D-810B-6CAC-E2017236E2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2061797"/>
      </p:ext>
    </p:extLst>
  </p:cSld>
  <p:clrMapOvr>
    <a:masterClrMapping/>
  </p:clrMapOvr>
  <mc:AlternateContent xmlns:mc="http://schemas.openxmlformats.org/markup-compatibility/2006" xmlns:p14="http://schemas.microsoft.com/office/powerpoint/2010/main">
    <mc:Choice Requires="p14">
      <p:transition spd="slow" p14:dur="2000" advTm="37350"/>
    </mc:Choice>
    <mc:Fallback xmlns="">
      <p:transition spd="slow" advTm="37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599303" y="2562552"/>
            <a:ext cx="10515600" cy="4633912"/>
          </a:xfrm>
          <a:effectLst>
            <a:glow rad="228600">
              <a:schemeClr val="accent5">
                <a:satMod val="175000"/>
                <a:alpha val="40000"/>
              </a:schemeClr>
            </a:glow>
          </a:effectLst>
        </p:spPr>
        <p:txBody>
          <a:bodyPr>
            <a:normAutofit/>
          </a:bodyPr>
          <a:lstStyle/>
          <a:p>
            <a:pPr marL="45720" indent="0" algn="ctr">
              <a:buNone/>
            </a:pPr>
            <a:endParaRPr lang="en-GB" sz="4000" b="1" dirty="0"/>
          </a:p>
          <a:p>
            <a:pPr marL="45720" indent="0" algn="ctr">
              <a:buNone/>
            </a:pPr>
            <a:r>
              <a:rPr lang="en-US" sz="4000" b="1" dirty="0"/>
              <a:t>Chapter 13</a:t>
            </a:r>
          </a:p>
          <a:p>
            <a:pPr marL="45720" indent="0" algn="ctr">
              <a:buNone/>
            </a:pPr>
            <a:r>
              <a:rPr lang="en-US" sz="4000" b="1" dirty="0">
                <a:solidFill>
                  <a:srgbClr val="28549B"/>
                </a:solidFill>
              </a:rPr>
              <a:t>Trusteeship, property &amp; equipment</a:t>
            </a:r>
            <a:endParaRPr lang="en-GB" sz="4000" dirty="0">
              <a:solidFill>
                <a:srgbClr val="28549B"/>
              </a:solidFill>
            </a:endParaRPr>
          </a:p>
          <a:p>
            <a:pPr marL="45720" indent="0" algn="ctr">
              <a:buNone/>
            </a:pPr>
            <a:endParaRPr lang="en-GB" b="1" dirty="0"/>
          </a:p>
          <a:p>
            <a:endParaRPr lang="en-GB" dirty="0"/>
          </a:p>
          <a:p>
            <a:endParaRPr lang="en-GB" dirty="0"/>
          </a:p>
          <a:p>
            <a:endParaRPr lang="en-GB" dirty="0"/>
          </a:p>
        </p:txBody>
      </p:sp>
      <p:pic>
        <p:nvPicPr>
          <p:cNvPr id="2" name="Picture 1"/>
          <p:cNvPicPr>
            <a:picLocks noChangeAspect="1"/>
          </p:cNvPicPr>
          <p:nvPr/>
        </p:nvPicPr>
        <p:blipFill>
          <a:blip r:embed="rId5"/>
          <a:stretch>
            <a:fillRect/>
          </a:stretch>
        </p:blipFill>
        <p:spPr>
          <a:xfrm>
            <a:off x="9108951" y="346347"/>
            <a:ext cx="2755631" cy="1572904"/>
          </a:xfrm>
          <a:prstGeom prst="rect">
            <a:avLst/>
          </a:prstGeom>
        </p:spPr>
      </p:pic>
      <p:sp>
        <p:nvSpPr>
          <p:cNvPr id="7" name="TextBox 6"/>
          <p:cNvSpPr txBox="1"/>
          <p:nvPr/>
        </p:nvSpPr>
        <p:spPr>
          <a:xfrm>
            <a:off x="1581665" y="349593"/>
            <a:ext cx="8550876" cy="1569660"/>
          </a:xfrm>
          <a:prstGeom prst="rect">
            <a:avLst/>
          </a:prstGeom>
          <a:noFill/>
        </p:spPr>
        <p:txBody>
          <a:bodyPr wrap="square" rtlCol="0">
            <a:spAutoFit/>
          </a:bodyPr>
          <a:lstStyle/>
          <a:p>
            <a:pPr algn="ctr"/>
            <a:r>
              <a:rPr lang="en-GB" sz="4800" b="1" dirty="0">
                <a:ln w="0"/>
                <a:solidFill>
                  <a:srgbClr val="28549B"/>
                </a:solidFill>
                <a:effectLst>
                  <a:outerShdw blurRad="38100" dist="25400" dir="5400000" algn="ctr" rotWithShape="0">
                    <a:srgbClr val="6E747A">
                      <a:alpha val="43000"/>
                    </a:srgbClr>
                  </a:outerShdw>
                </a:effectLst>
              </a:rPr>
              <a:t>Community Buildings </a:t>
            </a:r>
          </a:p>
          <a:p>
            <a:pPr algn="ctr"/>
            <a:r>
              <a:rPr lang="en-GB" sz="4800" b="1" dirty="0">
                <a:ln w="0"/>
                <a:solidFill>
                  <a:srgbClr val="28549B"/>
                </a:solidFill>
                <a:effectLst>
                  <a:outerShdw blurRad="38100" dist="25400" dir="5400000" algn="ctr" rotWithShape="0">
                    <a:srgbClr val="6E747A">
                      <a:alpha val="43000"/>
                    </a:srgbClr>
                  </a:outerShdw>
                </a:effectLst>
              </a:rPr>
              <a:t>Advice Service</a:t>
            </a:r>
          </a:p>
        </p:txBody>
      </p:sp>
      <p:pic>
        <p:nvPicPr>
          <p:cNvPr id="15" name="Audio 14">
            <a:hlinkClick r:id="" action="ppaction://media"/>
            <a:extLst>
              <a:ext uri="{FF2B5EF4-FFF2-40B4-BE49-F238E27FC236}">
                <a16:creationId xmlns:a16="http://schemas.microsoft.com/office/drawing/2014/main" id="{CB3E597C-115D-AE01-CA27-03C105B525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28752587"/>
      </p:ext>
    </p:extLst>
  </p:cSld>
  <p:clrMapOvr>
    <a:masterClrMapping/>
  </p:clrMapOvr>
  <mc:AlternateContent xmlns:mc="http://schemas.openxmlformats.org/markup-compatibility/2006" xmlns:p14="http://schemas.microsoft.com/office/powerpoint/2010/main">
    <mc:Choice Requires="p14">
      <p:transition spd="slow" p14:dur="2000" advTm="93917"/>
    </mc:Choice>
    <mc:Fallback xmlns="">
      <p:transition spd="slow" advTm="93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599303" y="2562552"/>
            <a:ext cx="10515600" cy="4633912"/>
          </a:xfrm>
          <a:effectLst>
            <a:glow rad="228600">
              <a:schemeClr val="accent5">
                <a:satMod val="175000"/>
                <a:alpha val="40000"/>
              </a:schemeClr>
            </a:glow>
          </a:effectLst>
        </p:spPr>
        <p:txBody>
          <a:bodyPr>
            <a:normAutofit/>
          </a:bodyPr>
          <a:lstStyle/>
          <a:p>
            <a:pPr marL="45720" indent="0" algn="ctr">
              <a:buNone/>
            </a:pPr>
            <a:endParaRPr lang="en-GB" sz="4000" b="1" dirty="0"/>
          </a:p>
          <a:p>
            <a:pPr marL="45720" indent="0" algn="ctr">
              <a:buNone/>
            </a:pPr>
            <a:r>
              <a:rPr lang="en-GB" sz="4000" b="1" dirty="0"/>
              <a:t>Today we are focussing on:</a:t>
            </a:r>
          </a:p>
          <a:p>
            <a:pPr marL="45720" indent="0" algn="ctr">
              <a:buNone/>
            </a:pPr>
            <a:r>
              <a:rPr lang="en-GB" sz="4000" b="1" dirty="0"/>
              <a:t> </a:t>
            </a:r>
            <a:r>
              <a:rPr lang="en-US" sz="4000" dirty="0">
                <a:solidFill>
                  <a:srgbClr val="28549B"/>
                </a:solidFill>
              </a:rPr>
              <a:t>Property</a:t>
            </a:r>
            <a:endParaRPr lang="en-GB" sz="4000" dirty="0">
              <a:solidFill>
                <a:srgbClr val="28549B"/>
              </a:solidFill>
            </a:endParaRPr>
          </a:p>
          <a:p>
            <a:pPr marL="45720" indent="0" algn="ctr">
              <a:buNone/>
            </a:pPr>
            <a:endParaRPr lang="en-GB" b="1" dirty="0"/>
          </a:p>
          <a:p>
            <a:endParaRPr lang="en-GB" dirty="0"/>
          </a:p>
          <a:p>
            <a:endParaRPr lang="en-GB" dirty="0"/>
          </a:p>
          <a:p>
            <a:endParaRPr lang="en-GB" dirty="0"/>
          </a:p>
        </p:txBody>
      </p:sp>
      <p:pic>
        <p:nvPicPr>
          <p:cNvPr id="2" name="Picture 1"/>
          <p:cNvPicPr>
            <a:picLocks noChangeAspect="1"/>
          </p:cNvPicPr>
          <p:nvPr/>
        </p:nvPicPr>
        <p:blipFill>
          <a:blip r:embed="rId5"/>
          <a:stretch>
            <a:fillRect/>
          </a:stretch>
        </p:blipFill>
        <p:spPr>
          <a:xfrm>
            <a:off x="9108951" y="346347"/>
            <a:ext cx="2755631" cy="1572904"/>
          </a:xfrm>
          <a:prstGeom prst="rect">
            <a:avLst/>
          </a:prstGeom>
        </p:spPr>
      </p:pic>
      <p:sp>
        <p:nvSpPr>
          <p:cNvPr id="7" name="TextBox 6"/>
          <p:cNvSpPr txBox="1"/>
          <p:nvPr/>
        </p:nvSpPr>
        <p:spPr>
          <a:xfrm>
            <a:off x="1581665" y="349593"/>
            <a:ext cx="8550876" cy="1569660"/>
          </a:xfrm>
          <a:prstGeom prst="rect">
            <a:avLst/>
          </a:prstGeom>
          <a:noFill/>
        </p:spPr>
        <p:txBody>
          <a:bodyPr wrap="square" rtlCol="0">
            <a:spAutoFit/>
          </a:bodyPr>
          <a:lstStyle/>
          <a:p>
            <a:pPr algn="ctr"/>
            <a:r>
              <a:rPr lang="en-GB" sz="4800" b="1" dirty="0">
                <a:ln w="0"/>
                <a:solidFill>
                  <a:srgbClr val="28549B"/>
                </a:solidFill>
                <a:effectLst>
                  <a:outerShdw blurRad="38100" dist="25400" dir="5400000" algn="ctr" rotWithShape="0">
                    <a:srgbClr val="6E747A">
                      <a:alpha val="43000"/>
                    </a:srgbClr>
                  </a:outerShdw>
                </a:effectLst>
              </a:rPr>
              <a:t>Community Buildings </a:t>
            </a:r>
          </a:p>
          <a:p>
            <a:pPr algn="ctr"/>
            <a:r>
              <a:rPr lang="en-GB" sz="4800" b="1" dirty="0">
                <a:ln w="0"/>
                <a:solidFill>
                  <a:srgbClr val="28549B"/>
                </a:solidFill>
                <a:effectLst>
                  <a:outerShdw blurRad="38100" dist="25400" dir="5400000" algn="ctr" rotWithShape="0">
                    <a:srgbClr val="6E747A">
                      <a:alpha val="43000"/>
                    </a:srgbClr>
                  </a:outerShdw>
                </a:effectLst>
              </a:rPr>
              <a:t>Advice Service</a:t>
            </a:r>
          </a:p>
        </p:txBody>
      </p:sp>
      <p:pic>
        <p:nvPicPr>
          <p:cNvPr id="9" name="Audio 8">
            <a:hlinkClick r:id="" action="ppaction://media"/>
            <a:extLst>
              <a:ext uri="{FF2B5EF4-FFF2-40B4-BE49-F238E27FC236}">
                <a16:creationId xmlns:a16="http://schemas.microsoft.com/office/drawing/2014/main" id="{E00D2997-4E8A-B246-CE04-DBED54A41C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92205311"/>
      </p:ext>
    </p:extLst>
  </p:cSld>
  <p:clrMapOvr>
    <a:masterClrMapping/>
  </p:clrMapOvr>
  <mc:AlternateContent xmlns:mc="http://schemas.openxmlformats.org/markup-compatibility/2006" xmlns:p14="http://schemas.microsoft.com/office/powerpoint/2010/main">
    <mc:Choice Requires="p14">
      <p:transition spd="slow" p14:dur="2000" advTm="5366"/>
    </mc:Choice>
    <mc:Fallback xmlns="">
      <p:transition spd="slow" advTm="5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599303" y="1919251"/>
            <a:ext cx="10515600" cy="4633912"/>
          </a:xfrm>
          <a:effectLst>
            <a:glow rad="228600">
              <a:schemeClr val="accent5">
                <a:satMod val="175000"/>
                <a:alpha val="40000"/>
              </a:schemeClr>
            </a:glow>
          </a:effectLst>
        </p:spPr>
        <p:txBody>
          <a:bodyPr>
            <a:normAutofit/>
          </a:bodyPr>
          <a:lstStyle/>
          <a:p>
            <a:pPr marL="45720" indent="0" algn="ctr">
              <a:buNone/>
            </a:pPr>
            <a:r>
              <a:rPr lang="en-US" sz="4000" b="1" dirty="0"/>
              <a:t>Property – key features of a safe space</a:t>
            </a:r>
            <a:endParaRPr lang="en-GB" sz="4000" dirty="0">
              <a:solidFill>
                <a:srgbClr val="28549B"/>
              </a:solidFill>
            </a:endParaRPr>
          </a:p>
          <a:p>
            <a:pPr marL="45720" indent="0" algn="ctr">
              <a:buNone/>
            </a:pPr>
            <a:endParaRPr lang="en-GB" b="1" dirty="0"/>
          </a:p>
          <a:p>
            <a:r>
              <a:rPr lang="en-GB" sz="3200" dirty="0">
                <a:solidFill>
                  <a:schemeClr val="tx1"/>
                </a:solidFill>
              </a:rPr>
              <a:t>Insurance</a:t>
            </a:r>
          </a:p>
          <a:p>
            <a:r>
              <a:rPr lang="en-GB" sz="3200" dirty="0">
                <a:solidFill>
                  <a:schemeClr val="tx1"/>
                </a:solidFill>
              </a:rPr>
              <a:t>Managing a safe building</a:t>
            </a:r>
          </a:p>
          <a:p>
            <a:r>
              <a:rPr lang="en-GB" sz="3200" dirty="0">
                <a:solidFill>
                  <a:schemeClr val="tx1"/>
                </a:solidFill>
              </a:rPr>
              <a:t>Maintenance</a:t>
            </a:r>
          </a:p>
          <a:p>
            <a:r>
              <a:rPr lang="en-GB" sz="3200" dirty="0">
                <a:solidFill>
                  <a:schemeClr val="tx1"/>
                </a:solidFill>
              </a:rPr>
              <a:t>Risk Assessment</a:t>
            </a:r>
          </a:p>
          <a:p>
            <a:r>
              <a:rPr lang="en-GB" sz="3200" dirty="0">
                <a:solidFill>
                  <a:schemeClr val="tx1"/>
                </a:solidFill>
              </a:rPr>
              <a:t>Letting</a:t>
            </a:r>
          </a:p>
          <a:p>
            <a:endParaRPr lang="en-GB" dirty="0"/>
          </a:p>
          <a:p>
            <a:endParaRPr lang="en-GB" dirty="0"/>
          </a:p>
        </p:txBody>
      </p:sp>
      <p:pic>
        <p:nvPicPr>
          <p:cNvPr id="2" name="Picture 1"/>
          <p:cNvPicPr>
            <a:picLocks noChangeAspect="1"/>
          </p:cNvPicPr>
          <p:nvPr/>
        </p:nvPicPr>
        <p:blipFill>
          <a:blip r:embed="rId5"/>
          <a:stretch>
            <a:fillRect/>
          </a:stretch>
        </p:blipFill>
        <p:spPr>
          <a:xfrm>
            <a:off x="9108951" y="346347"/>
            <a:ext cx="2755631" cy="1572904"/>
          </a:xfrm>
          <a:prstGeom prst="rect">
            <a:avLst/>
          </a:prstGeom>
        </p:spPr>
      </p:pic>
      <p:sp>
        <p:nvSpPr>
          <p:cNvPr id="7" name="TextBox 6"/>
          <p:cNvSpPr txBox="1"/>
          <p:nvPr/>
        </p:nvSpPr>
        <p:spPr>
          <a:xfrm>
            <a:off x="1581665" y="349593"/>
            <a:ext cx="8550876" cy="1569660"/>
          </a:xfrm>
          <a:prstGeom prst="rect">
            <a:avLst/>
          </a:prstGeom>
          <a:noFill/>
        </p:spPr>
        <p:txBody>
          <a:bodyPr wrap="square" rtlCol="0">
            <a:spAutoFit/>
          </a:bodyPr>
          <a:lstStyle/>
          <a:p>
            <a:pPr algn="ctr"/>
            <a:r>
              <a:rPr lang="en-GB" sz="4800" b="1" dirty="0">
                <a:ln w="0"/>
                <a:solidFill>
                  <a:srgbClr val="28549B"/>
                </a:solidFill>
                <a:effectLst>
                  <a:outerShdw blurRad="38100" dist="25400" dir="5400000" algn="ctr" rotWithShape="0">
                    <a:srgbClr val="6E747A">
                      <a:alpha val="43000"/>
                    </a:srgbClr>
                  </a:outerShdw>
                </a:effectLst>
              </a:rPr>
              <a:t>Community Buildings </a:t>
            </a:r>
          </a:p>
          <a:p>
            <a:pPr algn="ctr"/>
            <a:r>
              <a:rPr lang="en-GB" sz="4800" b="1" dirty="0">
                <a:ln w="0"/>
                <a:solidFill>
                  <a:srgbClr val="28549B"/>
                </a:solidFill>
                <a:effectLst>
                  <a:outerShdw blurRad="38100" dist="25400" dir="5400000" algn="ctr" rotWithShape="0">
                    <a:srgbClr val="6E747A">
                      <a:alpha val="43000"/>
                    </a:srgbClr>
                  </a:outerShdw>
                </a:effectLst>
              </a:rPr>
              <a:t>Advice Service</a:t>
            </a:r>
          </a:p>
        </p:txBody>
      </p:sp>
      <p:pic>
        <p:nvPicPr>
          <p:cNvPr id="6" name="Audio 5">
            <a:hlinkClick r:id="" action="ppaction://media"/>
            <a:extLst>
              <a:ext uri="{FF2B5EF4-FFF2-40B4-BE49-F238E27FC236}">
                <a16:creationId xmlns:a16="http://schemas.microsoft.com/office/drawing/2014/main" id="{67A710C6-DB44-328F-DFA0-AD7789829C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67203956"/>
      </p:ext>
    </p:extLst>
  </p:cSld>
  <p:clrMapOvr>
    <a:masterClrMapping/>
  </p:clrMapOvr>
  <mc:AlternateContent xmlns:mc="http://schemas.openxmlformats.org/markup-compatibility/2006" xmlns:p14="http://schemas.microsoft.com/office/powerpoint/2010/main">
    <mc:Choice Requires="p14">
      <p:transition spd="slow" p14:dur="2000" advTm="13364"/>
    </mc:Choice>
    <mc:Fallback xmlns="">
      <p:transition spd="slow" advTm="13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838200" y="1919251"/>
            <a:ext cx="10515600" cy="4633912"/>
          </a:xfrm>
          <a:effectLst>
            <a:glow rad="228600">
              <a:schemeClr val="accent5">
                <a:satMod val="175000"/>
                <a:alpha val="40000"/>
              </a:schemeClr>
            </a:glow>
          </a:effectLst>
        </p:spPr>
        <p:txBody>
          <a:bodyPr>
            <a:normAutofit fontScale="70000" lnSpcReduction="20000"/>
          </a:bodyPr>
          <a:lstStyle/>
          <a:p>
            <a:pPr marL="45720" indent="0" algn="l">
              <a:buNone/>
            </a:pPr>
            <a:r>
              <a:rPr lang="en-US" sz="3200" b="1" i="0" dirty="0">
                <a:solidFill>
                  <a:schemeClr val="tx1"/>
                </a:solidFill>
                <a:effectLst/>
                <a:latin typeface="Verdana" panose="020B0604030504040204" pitchFamily="34" charset="0"/>
                <a:ea typeface="Verdana" panose="020B0604030504040204" pitchFamily="34" charset="0"/>
              </a:rPr>
              <a:t>Building insurance</a:t>
            </a:r>
          </a:p>
          <a:p>
            <a:pPr marL="45720" indent="0" algn="l">
              <a:buNone/>
            </a:pPr>
            <a:r>
              <a:rPr lang="en-US" sz="3200" b="0" i="0" dirty="0">
                <a:solidFill>
                  <a:schemeClr val="tx1"/>
                </a:solidFill>
                <a:effectLst/>
                <a:latin typeface="Verdana" panose="020B0604030504040204" pitchFamily="34" charset="0"/>
                <a:ea typeface="Verdana" panose="020B0604030504040204" pitchFamily="34" charset="0"/>
              </a:rPr>
              <a:t>Property insurance includes buildings on your property and covers the cost of rebuilding or repairing buildings. Most Groups will own contents and equipment, some of which could be costly to replace. Contents or All Risks insurance covers the cost of replacing equipment that has been stolen, lost or damaged. </a:t>
            </a:r>
          </a:p>
          <a:p>
            <a:pPr marL="45720" indent="0" algn="l">
              <a:buNone/>
            </a:pPr>
            <a:r>
              <a:rPr lang="en-US" sz="3200" b="0" i="0" dirty="0">
                <a:solidFill>
                  <a:schemeClr val="tx1"/>
                </a:solidFill>
                <a:effectLst/>
                <a:latin typeface="Verdana" panose="020B0604030504040204" pitchFamily="34" charset="0"/>
                <a:ea typeface="Verdana" panose="020B0604030504040204" pitchFamily="34" charset="0"/>
                <a:hlinkClick r:id="rId5"/>
              </a:rPr>
              <a:t>https://www.scouts.org.uk/por/8-insurance/</a:t>
            </a:r>
            <a:endParaRPr lang="en-US" sz="3200" b="0" i="0" dirty="0">
              <a:solidFill>
                <a:schemeClr val="tx1"/>
              </a:solidFill>
              <a:effectLst/>
              <a:latin typeface="Verdana" panose="020B0604030504040204" pitchFamily="34" charset="0"/>
              <a:ea typeface="Verdana" panose="020B0604030504040204" pitchFamily="34" charset="0"/>
            </a:endParaRPr>
          </a:p>
          <a:p>
            <a:pPr marL="45720" indent="0" algn="l">
              <a:buNone/>
            </a:pPr>
            <a:endParaRPr lang="en-US" sz="3200" b="0" i="0" dirty="0">
              <a:solidFill>
                <a:schemeClr val="tx1"/>
              </a:solidFill>
              <a:effectLst/>
              <a:latin typeface="Verdana" panose="020B0604030504040204" pitchFamily="34" charset="0"/>
              <a:ea typeface="Verdana" panose="020B0604030504040204" pitchFamily="34" charset="0"/>
            </a:endParaRPr>
          </a:p>
          <a:p>
            <a:pPr marL="45720" indent="0" algn="l">
              <a:buNone/>
            </a:pPr>
            <a:r>
              <a:rPr lang="en-US" sz="3200" b="0" i="0" dirty="0">
                <a:solidFill>
                  <a:schemeClr val="tx1"/>
                </a:solidFill>
                <a:effectLst/>
                <a:latin typeface="Verdana" panose="020B0604030504040204" pitchFamily="34" charset="0"/>
                <a:ea typeface="Verdana" panose="020B0604030504040204" pitchFamily="34" charset="0"/>
              </a:rPr>
              <a:t>A Scout Property and Equipment Policy is designed for Scouting to provide a flexible package to suit your individual needs.</a:t>
            </a:r>
          </a:p>
          <a:p>
            <a:pPr marL="45720" indent="0" algn="l">
              <a:buNone/>
            </a:pPr>
            <a:r>
              <a:rPr lang="en-US" sz="3200" dirty="0">
                <a:solidFill>
                  <a:schemeClr val="tx1"/>
                </a:solidFill>
                <a:latin typeface="Verdana" panose="020B0604030504040204" pitchFamily="34" charset="0"/>
                <a:ea typeface="Verdana" panose="020B0604030504040204" pitchFamily="34" charset="0"/>
              </a:rPr>
              <a:t>The National Scouts Association recommend:</a:t>
            </a:r>
          </a:p>
          <a:p>
            <a:pPr marL="45720" indent="0" algn="l">
              <a:buNone/>
            </a:pPr>
            <a:r>
              <a:rPr lang="en-US" sz="3200" b="0" i="0" dirty="0">
                <a:solidFill>
                  <a:schemeClr val="tx1"/>
                </a:solidFill>
                <a:effectLst/>
                <a:latin typeface="Verdana" panose="020B0604030504040204" pitchFamily="34" charset="0"/>
                <a:ea typeface="Verdana" panose="020B0604030504040204" pitchFamily="34" charset="0"/>
                <a:hlinkClick r:id="rId6"/>
              </a:rPr>
              <a:t>https://www.unityinsuranceservices.co.uk/scout-insurance/property-equipment-insurance</a:t>
            </a:r>
            <a:endParaRPr lang="en-US" sz="3200" b="0" i="0" dirty="0">
              <a:solidFill>
                <a:schemeClr val="tx1"/>
              </a:solidFill>
              <a:effectLst/>
              <a:latin typeface="Verdana" panose="020B0604030504040204" pitchFamily="34" charset="0"/>
              <a:ea typeface="Verdana" panose="020B0604030504040204" pitchFamily="34" charset="0"/>
            </a:endParaRPr>
          </a:p>
          <a:p>
            <a:pPr marL="45720" indent="0" algn="l">
              <a:buNone/>
            </a:pPr>
            <a:endParaRPr lang="en-US" sz="3200" b="0" i="0" dirty="0">
              <a:solidFill>
                <a:schemeClr val="tx1"/>
              </a:solidFill>
              <a:effectLst/>
              <a:latin typeface="Nunito Sans" pitchFamily="2" charset="0"/>
            </a:endParaRPr>
          </a:p>
          <a:p>
            <a:pPr marL="45720" indent="0" algn="ctr">
              <a:buNone/>
            </a:pPr>
            <a:endParaRPr lang="en-GB" b="1" dirty="0">
              <a:solidFill>
                <a:schemeClr val="tx1"/>
              </a:solidFill>
            </a:endParaRPr>
          </a:p>
          <a:p>
            <a:pPr marL="45720" indent="0">
              <a:buNone/>
            </a:pPr>
            <a:endParaRPr lang="en-GB" dirty="0"/>
          </a:p>
          <a:p>
            <a:pPr marL="45720" indent="0">
              <a:buNone/>
            </a:pPr>
            <a:endParaRPr lang="en-GB" dirty="0"/>
          </a:p>
          <a:p>
            <a:pPr marL="45720" indent="0">
              <a:buNone/>
            </a:pPr>
            <a:endParaRPr lang="en-GB" dirty="0"/>
          </a:p>
        </p:txBody>
      </p:sp>
      <p:pic>
        <p:nvPicPr>
          <p:cNvPr id="2" name="Picture 1"/>
          <p:cNvPicPr>
            <a:picLocks noChangeAspect="1"/>
          </p:cNvPicPr>
          <p:nvPr/>
        </p:nvPicPr>
        <p:blipFill>
          <a:blip r:embed="rId7"/>
          <a:stretch>
            <a:fillRect/>
          </a:stretch>
        </p:blipFill>
        <p:spPr>
          <a:xfrm>
            <a:off x="9108951" y="346347"/>
            <a:ext cx="2755631" cy="1572904"/>
          </a:xfrm>
          <a:prstGeom prst="rect">
            <a:avLst/>
          </a:prstGeom>
        </p:spPr>
      </p:pic>
      <p:sp>
        <p:nvSpPr>
          <p:cNvPr id="7" name="TextBox 6"/>
          <p:cNvSpPr txBox="1"/>
          <p:nvPr/>
        </p:nvSpPr>
        <p:spPr>
          <a:xfrm>
            <a:off x="1581665" y="349593"/>
            <a:ext cx="8550876" cy="1569660"/>
          </a:xfrm>
          <a:prstGeom prst="rect">
            <a:avLst/>
          </a:prstGeom>
          <a:noFill/>
        </p:spPr>
        <p:txBody>
          <a:bodyPr wrap="square" rtlCol="0">
            <a:spAutoFit/>
          </a:bodyPr>
          <a:lstStyle/>
          <a:p>
            <a:pPr algn="ctr"/>
            <a:r>
              <a:rPr lang="en-GB" sz="4800" b="1" dirty="0">
                <a:ln w="0"/>
                <a:solidFill>
                  <a:srgbClr val="28549B"/>
                </a:solidFill>
                <a:effectLst>
                  <a:outerShdw blurRad="38100" dist="25400" dir="5400000" algn="ctr" rotWithShape="0">
                    <a:srgbClr val="6E747A">
                      <a:alpha val="43000"/>
                    </a:srgbClr>
                  </a:outerShdw>
                </a:effectLst>
              </a:rPr>
              <a:t>Community Buildings </a:t>
            </a:r>
          </a:p>
          <a:p>
            <a:pPr algn="ctr"/>
            <a:r>
              <a:rPr lang="en-GB" sz="4800" b="1" dirty="0">
                <a:ln w="0"/>
                <a:solidFill>
                  <a:srgbClr val="28549B"/>
                </a:solidFill>
                <a:effectLst>
                  <a:outerShdw blurRad="38100" dist="25400" dir="5400000" algn="ctr" rotWithShape="0">
                    <a:srgbClr val="6E747A">
                      <a:alpha val="43000"/>
                    </a:srgbClr>
                  </a:outerShdw>
                </a:effectLst>
              </a:rPr>
              <a:t>Advice Service</a:t>
            </a:r>
          </a:p>
        </p:txBody>
      </p:sp>
      <p:pic>
        <p:nvPicPr>
          <p:cNvPr id="5" name="Audio 4">
            <a:hlinkClick r:id="" action="ppaction://media"/>
            <a:extLst>
              <a:ext uri="{FF2B5EF4-FFF2-40B4-BE49-F238E27FC236}">
                <a16:creationId xmlns:a16="http://schemas.microsoft.com/office/drawing/2014/main" id="{DE60A6FE-B90E-4FA7-8990-79B3355BB16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82117966"/>
      </p:ext>
    </p:extLst>
  </p:cSld>
  <p:clrMapOvr>
    <a:masterClrMapping/>
  </p:clrMapOvr>
  <mc:AlternateContent xmlns:mc="http://schemas.openxmlformats.org/markup-compatibility/2006" xmlns:p14="http://schemas.microsoft.com/office/powerpoint/2010/main">
    <mc:Choice Requires="p14">
      <p:transition spd="slow" p14:dur="2000" advTm="64919"/>
    </mc:Choice>
    <mc:Fallback xmlns="">
      <p:transition spd="slow" advTm="64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599303" y="1919251"/>
            <a:ext cx="10515600" cy="4633912"/>
          </a:xfrm>
          <a:effectLst>
            <a:glow rad="228600">
              <a:schemeClr val="accent5">
                <a:satMod val="175000"/>
                <a:alpha val="40000"/>
              </a:schemeClr>
            </a:glow>
          </a:effectLst>
        </p:spPr>
        <p:txBody>
          <a:bodyPr>
            <a:normAutofit lnSpcReduction="10000"/>
          </a:bodyPr>
          <a:lstStyle/>
          <a:p>
            <a:pPr marL="45720" indent="0" algn="ctr">
              <a:buNone/>
            </a:pPr>
            <a:r>
              <a:rPr lang="en-GB" sz="4000" b="1" dirty="0"/>
              <a:t>Managing a safe building</a:t>
            </a:r>
          </a:p>
          <a:p>
            <a:r>
              <a:rPr lang="en-GB" sz="4000" dirty="0">
                <a:solidFill>
                  <a:schemeClr val="tx1"/>
                </a:solidFill>
              </a:rPr>
              <a:t>Fire</a:t>
            </a:r>
          </a:p>
          <a:p>
            <a:r>
              <a:rPr lang="en-GB" sz="4000" dirty="0">
                <a:solidFill>
                  <a:schemeClr val="tx1"/>
                </a:solidFill>
              </a:rPr>
              <a:t>Health &amp; Safety (including </a:t>
            </a:r>
            <a:r>
              <a:rPr lang="en-GB" sz="4000" dirty="0" err="1">
                <a:solidFill>
                  <a:schemeClr val="tx1"/>
                </a:solidFill>
              </a:rPr>
              <a:t>CoSHH</a:t>
            </a:r>
            <a:r>
              <a:rPr lang="en-GB" sz="4000" dirty="0">
                <a:solidFill>
                  <a:schemeClr val="tx1"/>
                </a:solidFill>
              </a:rPr>
              <a:t>)</a:t>
            </a:r>
          </a:p>
          <a:p>
            <a:r>
              <a:rPr lang="en-GB" sz="4000" dirty="0">
                <a:solidFill>
                  <a:schemeClr val="tx1"/>
                </a:solidFill>
              </a:rPr>
              <a:t>Asbestos</a:t>
            </a:r>
          </a:p>
          <a:p>
            <a:r>
              <a:rPr lang="en-GB" sz="4000" dirty="0">
                <a:solidFill>
                  <a:schemeClr val="tx1"/>
                </a:solidFill>
              </a:rPr>
              <a:t>Water</a:t>
            </a:r>
          </a:p>
          <a:p>
            <a:r>
              <a:rPr lang="en-GB" sz="4000" dirty="0">
                <a:solidFill>
                  <a:schemeClr val="tx1"/>
                </a:solidFill>
              </a:rPr>
              <a:t>Electrical</a:t>
            </a:r>
          </a:p>
          <a:p>
            <a:r>
              <a:rPr lang="en-GB" sz="4000" dirty="0">
                <a:solidFill>
                  <a:schemeClr val="tx1"/>
                </a:solidFill>
              </a:rPr>
              <a:t>Gas</a:t>
            </a:r>
          </a:p>
          <a:p>
            <a:pPr marL="45720" indent="0" algn="ctr">
              <a:buNone/>
            </a:pPr>
            <a:endParaRPr lang="en-GB" sz="4000" dirty="0">
              <a:solidFill>
                <a:srgbClr val="28549B"/>
              </a:solidFill>
            </a:endParaRPr>
          </a:p>
          <a:p>
            <a:pPr marL="45720" indent="0" algn="ctr">
              <a:buNone/>
            </a:pPr>
            <a:endParaRPr lang="en-GB" b="1" dirty="0"/>
          </a:p>
          <a:p>
            <a:endParaRPr lang="en-GB" dirty="0"/>
          </a:p>
          <a:p>
            <a:endParaRPr lang="en-GB" dirty="0"/>
          </a:p>
          <a:p>
            <a:endParaRPr lang="en-GB" dirty="0"/>
          </a:p>
        </p:txBody>
      </p:sp>
      <p:pic>
        <p:nvPicPr>
          <p:cNvPr id="2" name="Picture 1"/>
          <p:cNvPicPr>
            <a:picLocks noChangeAspect="1"/>
          </p:cNvPicPr>
          <p:nvPr/>
        </p:nvPicPr>
        <p:blipFill>
          <a:blip r:embed="rId5"/>
          <a:stretch>
            <a:fillRect/>
          </a:stretch>
        </p:blipFill>
        <p:spPr>
          <a:xfrm>
            <a:off x="9108951" y="346347"/>
            <a:ext cx="2755631" cy="1572904"/>
          </a:xfrm>
          <a:prstGeom prst="rect">
            <a:avLst/>
          </a:prstGeom>
        </p:spPr>
      </p:pic>
      <p:sp>
        <p:nvSpPr>
          <p:cNvPr id="7" name="TextBox 6"/>
          <p:cNvSpPr txBox="1"/>
          <p:nvPr/>
        </p:nvSpPr>
        <p:spPr>
          <a:xfrm>
            <a:off x="1581665" y="349593"/>
            <a:ext cx="8550876" cy="1569660"/>
          </a:xfrm>
          <a:prstGeom prst="rect">
            <a:avLst/>
          </a:prstGeom>
          <a:noFill/>
        </p:spPr>
        <p:txBody>
          <a:bodyPr wrap="square" rtlCol="0">
            <a:spAutoFit/>
          </a:bodyPr>
          <a:lstStyle/>
          <a:p>
            <a:pPr algn="ctr"/>
            <a:r>
              <a:rPr lang="en-GB" sz="4800" b="1" dirty="0">
                <a:ln w="0"/>
                <a:solidFill>
                  <a:srgbClr val="28549B"/>
                </a:solidFill>
                <a:effectLst>
                  <a:outerShdw blurRad="38100" dist="25400" dir="5400000" algn="ctr" rotWithShape="0">
                    <a:srgbClr val="6E747A">
                      <a:alpha val="43000"/>
                    </a:srgbClr>
                  </a:outerShdw>
                </a:effectLst>
              </a:rPr>
              <a:t>Community Buildings </a:t>
            </a:r>
          </a:p>
          <a:p>
            <a:pPr algn="ctr"/>
            <a:r>
              <a:rPr lang="en-GB" sz="4800" b="1" dirty="0">
                <a:ln w="0"/>
                <a:solidFill>
                  <a:srgbClr val="28549B"/>
                </a:solidFill>
                <a:effectLst>
                  <a:outerShdw blurRad="38100" dist="25400" dir="5400000" algn="ctr" rotWithShape="0">
                    <a:srgbClr val="6E747A">
                      <a:alpha val="43000"/>
                    </a:srgbClr>
                  </a:outerShdw>
                </a:effectLst>
              </a:rPr>
              <a:t>Advice Service</a:t>
            </a:r>
          </a:p>
        </p:txBody>
      </p:sp>
      <p:pic>
        <p:nvPicPr>
          <p:cNvPr id="6" name="Audio 5">
            <a:hlinkClick r:id="" action="ppaction://media"/>
            <a:extLst>
              <a:ext uri="{FF2B5EF4-FFF2-40B4-BE49-F238E27FC236}">
                <a16:creationId xmlns:a16="http://schemas.microsoft.com/office/drawing/2014/main" id="{DB422E22-557D-0F92-B98A-55CBB2329A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80625961"/>
      </p:ext>
    </p:extLst>
  </p:cSld>
  <p:clrMapOvr>
    <a:masterClrMapping/>
  </p:clrMapOvr>
  <mc:AlternateContent xmlns:mc="http://schemas.openxmlformats.org/markup-compatibility/2006" xmlns:p14="http://schemas.microsoft.com/office/powerpoint/2010/main">
    <mc:Choice Requires="p14">
      <p:transition spd="slow" p14:dur="2000" advTm="18062"/>
    </mc:Choice>
    <mc:Fallback xmlns="">
      <p:transition spd="slow" advTm="18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Basis">
  <a:themeElements>
    <a:clrScheme name="Custom 7">
      <a:dk1>
        <a:srgbClr val="99074D"/>
      </a:dk1>
      <a:lt1>
        <a:srgbClr val="F2F1F2"/>
      </a:lt1>
      <a:dk2>
        <a:srgbClr val="0535A2"/>
      </a:dk2>
      <a:lt2>
        <a:srgbClr val="5A6DAC"/>
      </a:lt2>
      <a:accent1>
        <a:srgbClr val="EE9D37"/>
      </a:accent1>
      <a:accent2>
        <a:srgbClr val="EDC899"/>
      </a:accent2>
      <a:accent3>
        <a:srgbClr val="FFFFFF"/>
      </a:accent3>
      <a:accent4>
        <a:srgbClr val="000000"/>
      </a:accent4>
      <a:accent5>
        <a:srgbClr val="3E8853"/>
      </a:accent5>
      <a:accent6>
        <a:srgbClr val="62A39F"/>
      </a:accent6>
      <a:hlink>
        <a:srgbClr val="0070C0"/>
      </a:hlink>
      <a:folHlink>
        <a:srgbClr val="13676B"/>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885</TotalTime>
  <Words>1559</Words>
  <Application>Microsoft Office PowerPoint</Application>
  <PresentationFormat>Widescreen</PresentationFormat>
  <Paragraphs>216</Paragraphs>
  <Slides>17</Slides>
  <Notes>17</Notes>
  <HiddenSlides>0</HiddenSlides>
  <MMClips>17</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Basis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Buildings Advice Service</dc:title>
  <dc:creator>Kate</dc:creator>
  <cp:lastModifiedBy>Kate Meads</cp:lastModifiedBy>
  <cp:revision>55</cp:revision>
  <cp:lastPrinted>2020-02-05T13:27:45Z</cp:lastPrinted>
  <dcterms:created xsi:type="dcterms:W3CDTF">2018-09-20T12:42:13Z</dcterms:created>
  <dcterms:modified xsi:type="dcterms:W3CDTF">2022-11-01T23:26:32Z</dcterms:modified>
</cp:coreProperties>
</file>