
<file path=[Content_Types].xml><?xml version="1.0" encoding="utf-8"?>
<Types xmlns="http://schemas.openxmlformats.org/package/2006/content-types">
  <Default Extension="fntdata" ContentType="application/x-fontdata"/>
  <Default Extension="jpeg" ContentType="image/jpeg"/>
  <Default Extension="jpg" ContentType="image/jp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399" r:id="rId5"/>
    <p:sldId id="347" r:id="rId6"/>
    <p:sldId id="401" r:id="rId7"/>
    <p:sldId id="414" r:id="rId8"/>
    <p:sldId id="410" r:id="rId9"/>
    <p:sldId id="411" r:id="rId10"/>
    <p:sldId id="412" r:id="rId11"/>
    <p:sldId id="416" r:id="rId12"/>
    <p:sldId id="415" r:id="rId13"/>
    <p:sldId id="400" r:id="rId14"/>
    <p:sldId id="409" r:id="rId15"/>
    <p:sldId id="413" r:id="rId16"/>
    <p:sldId id="408" r:id="rId17"/>
    <p:sldId id="407" r:id="rId18"/>
  </p:sldIdLst>
  <p:sldSz cx="12192000" cy="6858000"/>
  <p:notesSz cx="16256000" cy="9144000"/>
  <p:embeddedFontLst>
    <p:embeddedFont>
      <p:font typeface="Nunito Sans" pitchFamily="2" charset="0"/>
      <p:regular r:id="rId20"/>
      <p:bold r:id="rId21"/>
      <p:italic r:id="rId22"/>
      <p:boldItalic r:id="rId23"/>
    </p:embeddedFont>
    <p:embeddedFont>
      <p:font typeface="Nunito Sans Black" pitchFamily="2" charset="0"/>
      <p:bold r:id="rId24"/>
      <p:italic r:id="rId25"/>
      <p:boldItalic r:id="rId26"/>
    </p:embeddedFont>
    <p:embeddedFont>
      <p:font typeface="Nunito Sans ExtraBold" pitchFamily="2" charset="0"/>
      <p:bold r:id="rId27"/>
      <p:italic r:id="rId28"/>
      <p:boldItalic r:id="rId29"/>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24A5"/>
    <a:srgbClr val="303FDC"/>
    <a:srgbClr val="741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6" autoAdjust="0"/>
    <p:restoredTop sz="94206" autoAdjust="0"/>
  </p:normalViewPr>
  <p:slideViewPr>
    <p:cSldViewPr snapToGrid="0">
      <p:cViewPr varScale="1">
        <p:scale>
          <a:sx n="67" d="100"/>
          <a:sy n="67" d="100"/>
        </p:scale>
        <p:origin x="444" y="72"/>
      </p:cViewPr>
      <p:guideLst>
        <p:guide orient="horz" pos="2160"/>
        <p:guide pos="16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4" d="100"/>
          <a:sy n="54" d="100"/>
        </p:scale>
        <p:origin x="13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dirty="0"/>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18/11/2022</a:t>
            </a:fld>
            <a:endParaRPr lang="en-GB" dirty="0"/>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dirty="0"/>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dirty="0"/>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dirty="0"/>
          </a:p>
        </p:txBody>
      </p:sp>
    </p:spTree>
    <p:extLst>
      <p:ext uri="{BB962C8B-B14F-4D97-AF65-F5344CB8AC3E}">
        <p14:creationId xmlns:p14="http://schemas.microsoft.com/office/powerpoint/2010/main" val="375085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dirty="0"/>
          </a:p>
        </p:txBody>
      </p:sp>
    </p:spTree>
    <p:extLst>
      <p:ext uri="{BB962C8B-B14F-4D97-AF65-F5344CB8AC3E}">
        <p14:creationId xmlns:p14="http://schemas.microsoft.com/office/powerpoint/2010/main" val="318557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dirty="0"/>
          </a:p>
        </p:txBody>
      </p:sp>
    </p:spTree>
    <p:extLst>
      <p:ext uri="{BB962C8B-B14F-4D97-AF65-F5344CB8AC3E}">
        <p14:creationId xmlns:p14="http://schemas.microsoft.com/office/powerpoint/2010/main" val="57871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dirty="0"/>
          </a:p>
        </p:txBody>
      </p:sp>
    </p:spTree>
    <p:extLst>
      <p:ext uri="{BB962C8B-B14F-4D97-AF65-F5344CB8AC3E}">
        <p14:creationId xmlns:p14="http://schemas.microsoft.com/office/powerpoint/2010/main" val="395519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dirty="0"/>
          </a:p>
        </p:txBody>
      </p:sp>
    </p:spTree>
    <p:extLst>
      <p:ext uri="{BB962C8B-B14F-4D97-AF65-F5344CB8AC3E}">
        <p14:creationId xmlns:p14="http://schemas.microsoft.com/office/powerpoint/2010/main" val="99654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dirty="0"/>
          </a:p>
        </p:txBody>
      </p:sp>
    </p:spTree>
    <p:extLst>
      <p:ext uri="{BB962C8B-B14F-4D97-AF65-F5344CB8AC3E}">
        <p14:creationId xmlns:p14="http://schemas.microsoft.com/office/powerpoint/2010/main" val="77144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dirty="0"/>
          </a:p>
        </p:txBody>
      </p:sp>
    </p:spTree>
    <p:extLst>
      <p:ext uri="{BB962C8B-B14F-4D97-AF65-F5344CB8AC3E}">
        <p14:creationId xmlns:p14="http://schemas.microsoft.com/office/powerpoint/2010/main" val="360787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dirty="0"/>
          </a:p>
        </p:txBody>
      </p:sp>
    </p:spTree>
    <p:extLst>
      <p:ext uri="{BB962C8B-B14F-4D97-AF65-F5344CB8AC3E}">
        <p14:creationId xmlns:p14="http://schemas.microsoft.com/office/powerpoint/2010/main" val="415305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11</a:t>
            </a:fld>
            <a:endParaRPr lang="en-GB" dirty="0"/>
          </a:p>
        </p:txBody>
      </p:sp>
    </p:spTree>
    <p:extLst>
      <p:ext uri="{BB962C8B-B14F-4D97-AF65-F5344CB8AC3E}">
        <p14:creationId xmlns:p14="http://schemas.microsoft.com/office/powerpoint/2010/main" val="3158712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dirty="0"/>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dirty="0"/>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dirty="0">
                <a:solidFill>
                  <a:srgbClr val="FFFFFF"/>
                </a:solidFill>
                <a:latin typeface="Nunito Sans Black" pitchFamily="2" charset="77"/>
                <a:ea typeface="Nunito Sans Black" charset="0"/>
                <a:cs typeface="Nunito Sans Black" charset="0"/>
              </a:rPr>
              <a:t>Thank</a:t>
            </a:r>
            <a:r>
              <a:rPr sz="4050" b="0" i="0" spc="-30" dirty="0">
                <a:solidFill>
                  <a:srgbClr val="FFFFFF"/>
                </a:solidFill>
                <a:latin typeface="Nunito Sans Black" pitchFamily="2" charset="77"/>
                <a:ea typeface="Nunito Sans Black" charset="0"/>
                <a:cs typeface="Nunito Sans Black" charset="0"/>
              </a:rPr>
              <a:t> </a:t>
            </a:r>
            <a:r>
              <a:rPr sz="4050" b="0" i="0" spc="-98" dirty="0">
                <a:solidFill>
                  <a:srgbClr val="FFFFFF"/>
                </a:solidFill>
                <a:latin typeface="Nunito Sans Black" pitchFamily="2" charset="77"/>
                <a:ea typeface="Nunito Sans Black" charset="0"/>
                <a:cs typeface="Nunito Sans Black" charset="0"/>
              </a:rPr>
              <a:t>you</a:t>
            </a:r>
            <a:endParaRPr sz="4050" b="0" i="0" dirty="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dirty="0"/>
              <a:t>© </a:t>
            </a:r>
            <a:r>
              <a:rPr lang="en-US" spc="-4" dirty="0"/>
              <a:t>The </a:t>
            </a:r>
            <a:r>
              <a:rPr lang="en-US" spc="-15" dirty="0"/>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dirty="0"/>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dirty="0"/>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Dwayne Fields</a:t>
            </a:r>
          </a:p>
          <a:p>
            <a:pPr lvl="0"/>
            <a:r>
              <a:rPr lang="en-US" dirty="0"/>
              <a:t>Scout Ambassador</a:t>
            </a:r>
          </a:p>
          <a:p>
            <a:pPr lvl="1"/>
            <a:r>
              <a:rPr lang="en-US" dirty="0"/>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Helen Glover</a:t>
            </a:r>
          </a:p>
          <a:p>
            <a:pPr lvl="0"/>
            <a:r>
              <a:rPr lang="en-US" dirty="0"/>
              <a:t>Scout Ambassador</a:t>
            </a:r>
          </a:p>
          <a:p>
            <a:pPr lvl="1"/>
            <a:r>
              <a:rPr lang="en-US" dirty="0"/>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Tim Peake</a:t>
            </a:r>
          </a:p>
          <a:p>
            <a:pPr lvl="0"/>
            <a:r>
              <a:rPr lang="en-US" dirty="0"/>
              <a:t>Scout Ambassador </a:t>
            </a:r>
          </a:p>
          <a:p>
            <a:pPr lvl="1"/>
            <a:r>
              <a:rPr lang="en-US" dirty="0"/>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Bear </a:t>
            </a:r>
            <a:r>
              <a:rPr lang="en-US" dirty="0" err="1"/>
              <a:t>Grylls</a:t>
            </a:r>
            <a:r>
              <a:rPr lang="en-US" dirty="0"/>
              <a:t> </a:t>
            </a:r>
          </a:p>
          <a:p>
            <a:pPr lvl="0"/>
            <a:r>
              <a:rPr lang="en-US" dirty="0"/>
              <a:t>Chief Scout </a:t>
            </a:r>
          </a:p>
          <a:p>
            <a:pPr lvl="1"/>
            <a:r>
              <a:rPr lang="en-US" dirty="0"/>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10857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370853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dirty="0"/>
              <a:t>18/02/2018</a:t>
            </a:r>
            <a:endParaRPr lang="mr-IN" dirty="0"/>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dirty="0"/>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dirty="0"/>
              <a:t>Click to insert image</a:t>
            </a:r>
          </a:p>
          <a:p>
            <a:r>
              <a:rPr lang="en-GB" dirty="0"/>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dirty="0"/>
              <a:t>18/02/2018</a:t>
            </a:r>
            <a:endParaRPr lang="mr-IN" dirty="0"/>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endParaRPr lang="en-GB" sz="1350" dirty="0">
              <a:solidFill>
                <a:schemeClr val="tx1"/>
              </a:solidFill>
            </a:endParaRP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691" r:id="rId3"/>
    <p:sldLayoutId id="2147483666" r:id="rId4"/>
    <p:sldLayoutId id="2147483667" r:id="rId5"/>
    <p:sldLayoutId id="2147483668" r:id="rId6"/>
    <p:sldLayoutId id="2147483662" r:id="rId7"/>
    <p:sldLayoutId id="2147483669" r:id="rId8"/>
    <p:sldLayoutId id="2147483671" r:id="rId9"/>
    <p:sldLayoutId id="2147483672" r:id="rId10"/>
    <p:sldLayoutId id="2147483673" r:id="rId11"/>
    <p:sldLayoutId id="2147483674" r:id="rId12"/>
    <p:sldLayoutId id="2147483675" r:id="rId13"/>
    <p:sldLayoutId id="2147483676" r:id="rId14"/>
    <p:sldLayoutId id="2147483713" r:id="rId15"/>
    <p:sldLayoutId id="2147483677" r:id="rId16"/>
    <p:sldLayoutId id="2147483714" r:id="rId17"/>
    <p:sldLayoutId id="2147483679" r:id="rId18"/>
    <p:sldLayoutId id="2147483715" r:id="rId19"/>
    <p:sldLayoutId id="2147483721" r:id="rId20"/>
    <p:sldLayoutId id="2147483680" r:id="rId21"/>
    <p:sldLayoutId id="2147483681" r:id="rId22"/>
    <p:sldLayoutId id="2147483692" r:id="rId23"/>
    <p:sldLayoutId id="2147483711" r:id="rId24"/>
    <p:sldLayoutId id="2147483682" r:id="rId25"/>
    <p:sldLayoutId id="2147483683" r:id="rId26"/>
    <p:sldLayoutId id="2147483707" r:id="rId27"/>
    <p:sldLayoutId id="2147483697" r:id="rId28"/>
    <p:sldLayoutId id="2147483708" r:id="rId29"/>
    <p:sldLayoutId id="2147483701" r:id="rId30"/>
    <p:sldLayoutId id="2147483709" r:id="rId31"/>
    <p:sldLayoutId id="2147483702" r:id="rId32"/>
    <p:sldLayoutId id="2147483710" r:id="rId33"/>
    <p:sldLayoutId id="2147483687" r:id="rId34"/>
    <p:sldLayoutId id="2147483712" r:id="rId35"/>
    <p:sldLayoutId id="2147483699" r:id="rId36"/>
    <p:sldLayoutId id="2147483716" r:id="rId37"/>
    <p:sldLayoutId id="2147483717" r:id="rId38"/>
    <p:sldLayoutId id="2147483698" r:id="rId39"/>
    <p:sldLayoutId id="2147483722" r:id="rId40"/>
    <p:sldLayoutId id="2147483723" r:id="rId41"/>
    <p:sldLayoutId id="2147483700" r:id="rId42"/>
    <p:sldLayoutId id="2147483718" r:id="rId43"/>
    <p:sldLayoutId id="2147483719" r:id="rId44"/>
    <p:sldLayoutId id="2147483720" r:id="rId45"/>
    <p:sldLayoutId id="2147483689" r:id="rId46"/>
    <p:sldLayoutId id="2147483696" r:id="rId47"/>
    <p:sldLayoutId id="2147483703" r:id="rId48"/>
    <p:sldLayoutId id="2147483704" r:id="rId49"/>
    <p:sldLayoutId id="2147483705" r:id="rId50"/>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ncvo.org.uk/help-and-guidance/governance/improving-your-work-as-a-board/equality-diversity-and-inclusion-at-board-level/why-trustee-diversity-is-important/#/" TargetMode="External"/><Relationship Id="rId7" Type="http://schemas.openxmlformats.org/officeDocument/2006/relationships/image" Target="../media/image12.png"/><Relationship Id="rId2" Type="http://schemas.openxmlformats.org/officeDocument/2006/relationships/hyperlink" Target="https://youngtrusteesmovement.org/" TargetMode="External"/><Relationship Id="rId1" Type="http://schemas.openxmlformats.org/officeDocument/2006/relationships/slideLayout" Target="../slideLayouts/slideLayout23.xml"/><Relationship Id="rId6" Type="http://schemas.openxmlformats.org/officeDocument/2006/relationships/hyperlink" Target="https://atrd.group/" TargetMode="External"/><Relationship Id="rId11" Type="http://schemas.openxmlformats.org/officeDocument/2006/relationships/image" Target="../media/image16.jpeg"/><Relationship Id="rId5" Type="http://schemas.openxmlformats.org/officeDocument/2006/relationships/hyperlink" Target="https://www.gettingonboard.org/training-and-services-for-charitable-bodies" TargetMode="External"/><Relationship Id="rId10" Type="http://schemas.openxmlformats.org/officeDocument/2006/relationships/image" Target="../media/image15.jpeg"/><Relationship Id="rId4" Type="http://schemas.openxmlformats.org/officeDocument/2006/relationships/hyperlink" Target="https://ourbrightfuture.co.uk/wp-content/uploads/2022/05/Young_Trustees_Advice_Pack.pdf" TargetMode="External"/><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23.xml"/><Relationship Id="rId7" Type="http://schemas.openxmlformats.org/officeDocument/2006/relationships/image" Target="../media/image22.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notesSlide" Target="../notesSlides/notesSlide6.xml"/><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hyperlink" Target="http://www.barinthecommunity.org.uk/volunteer/" TargetMode="External"/><Relationship Id="rId13" Type="http://schemas.openxmlformats.org/officeDocument/2006/relationships/image" Target="../media/image19.jpeg"/><Relationship Id="rId3" Type="http://schemas.openxmlformats.org/officeDocument/2006/relationships/hyperlink" Target="http://www.honorarytreasurers.org.uk/Vacancies1.html" TargetMode="External"/><Relationship Id="rId7" Type="http://schemas.openxmlformats.org/officeDocument/2006/relationships/hyperlink" Target="https://www.icaew.com/icaew-careers/voluntary-roles" TargetMode="External"/><Relationship Id="rId12"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hyperlink" Target="https://reachvolunteering.org.uk/trustee-recruitment-cycle" TargetMode="External"/><Relationship Id="rId11" Type="http://schemas.openxmlformats.org/officeDocument/2006/relationships/image" Target="../media/image17.jpeg"/><Relationship Id="rId5" Type="http://schemas.openxmlformats.org/officeDocument/2006/relationships/hyperlink" Target="https://www.ncvo.org.uk/help-and-guidance/governance/responsibilities-for-boards/recruiting-and-inducting-trustees/#/" TargetMode="External"/><Relationship Id="rId10" Type="http://schemas.openxmlformats.org/officeDocument/2006/relationships/image" Target="../media/image12.png"/><Relationship Id="rId4" Type="http://schemas.openxmlformats.org/officeDocument/2006/relationships/hyperlink" Target="https://www.gettingonboard.org/resources-listing-for-charitable-bodies" TargetMode="External"/><Relationship Id="rId9" Type="http://schemas.openxmlformats.org/officeDocument/2006/relationships/hyperlink" Target="https://mediatrust.org/communications-support/" TargetMode="External"/><Relationship Id="rId1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Berkshire</a:t>
            </a:r>
          </a:p>
        </p:txBody>
      </p:sp>
    </p:spTree>
    <p:extLst>
      <p:ext uri="{BB962C8B-B14F-4D97-AF65-F5344CB8AC3E}">
        <p14:creationId xmlns:p14="http://schemas.microsoft.com/office/powerpoint/2010/main" val="21584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64000" y="1514476"/>
            <a:ext cx="8092256" cy="4743450"/>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lnSpc>
                <a:spcPct val="150000"/>
              </a:lnSpc>
              <a:buNone/>
            </a:pPr>
            <a:r>
              <a:rPr lang="en-GB" sz="3200" b="1" dirty="0">
                <a:latin typeface="Nunito Sans" pitchFamily="2" charset="77"/>
              </a:rPr>
              <a:t>Diversity</a:t>
            </a:r>
            <a:r>
              <a:rPr lang="en-GB" sz="3200" b="1" dirty="0">
                <a:solidFill>
                  <a:srgbClr val="7414DC"/>
                </a:solidFill>
                <a:latin typeface="Nunito Sans" pitchFamily="2" charset="77"/>
              </a:rPr>
              <a:t>:  </a:t>
            </a:r>
            <a:r>
              <a:rPr lang="en-GB" sz="2000" b="1" i="0" dirty="0">
                <a:solidFill>
                  <a:srgbClr val="272727"/>
                </a:solidFill>
                <a:effectLst/>
                <a:latin typeface="+mn-lt"/>
              </a:rPr>
              <a:t>age, gender, ethnicity, religion, disability, 					sexual orientation, education, and national origin.</a:t>
            </a:r>
            <a:r>
              <a:rPr lang="en-GB" sz="2000" b="1" dirty="0">
                <a:solidFill>
                  <a:srgbClr val="7414DC"/>
                </a:solidFill>
                <a:latin typeface="+mn-lt"/>
              </a:rPr>
              <a:t> </a:t>
            </a:r>
          </a:p>
          <a:p>
            <a:pPr marL="10800" indent="0">
              <a:lnSpc>
                <a:spcPct val="150000"/>
              </a:lnSpc>
              <a:buNone/>
            </a:pPr>
            <a:endParaRPr lang="en-GB" sz="800" b="1" dirty="0">
              <a:solidFill>
                <a:srgbClr val="7414DC"/>
              </a:solidFill>
              <a:latin typeface="+mn-lt"/>
            </a:endParaRPr>
          </a:p>
          <a:p>
            <a:pPr marL="10800" indent="0" algn="l">
              <a:lnSpc>
                <a:spcPct val="150000"/>
              </a:lnSpc>
              <a:buNone/>
            </a:pPr>
            <a:r>
              <a:rPr lang="en-GB" sz="2800" b="1" i="1" dirty="0">
                <a:latin typeface="Nunito Sans" pitchFamily="2" charset="77"/>
              </a:rPr>
              <a:t>“</a:t>
            </a:r>
            <a:r>
              <a:rPr lang="en-GB" sz="2000" b="1" i="1" dirty="0">
                <a:solidFill>
                  <a:srgbClr val="3524A5"/>
                </a:solidFill>
                <a:effectLst/>
                <a:latin typeface="Nunito Sans" panose="00000500000000000000" pitchFamily="2" charset="0"/>
              </a:rPr>
              <a:t>Board diversity, in the widest sense, is important because it creates more balanced decision making. Where appropriate, this includes and centres the communities and people the charity serves. This increases the charity’s legitimacy and impact. Equality and diversity are only effective and sustainable if the board works to be inclusive, ensuring that all trustees are welcomed, valued and able to contribute</a:t>
            </a:r>
            <a:r>
              <a:rPr lang="en-GB" sz="2000" b="1" i="0" dirty="0">
                <a:solidFill>
                  <a:srgbClr val="3524A5"/>
                </a:solidFill>
                <a:effectLst/>
                <a:latin typeface="Nunito Sans" panose="00000500000000000000" pitchFamily="2" charset="0"/>
              </a:rPr>
              <a:t>.”</a:t>
            </a:r>
          </a:p>
          <a:p>
            <a:pPr marL="10800" indent="0">
              <a:buNone/>
            </a:pPr>
            <a:endParaRPr lang="en-GB" sz="2800" b="1" dirty="0">
              <a:solidFill>
                <a:srgbClr val="7414DC"/>
              </a:solidFill>
              <a:latin typeface="Nunito Sans" pitchFamily="2" charset="77"/>
            </a:endParaRPr>
          </a:p>
          <a:p>
            <a:pPr marL="10800" indent="0">
              <a:buNone/>
            </a:pPr>
            <a:endParaRPr lang="en-GB" sz="2400" dirty="0">
              <a:latin typeface="Nunito Sans" pitchFamily="2" charset="77"/>
            </a:endParaRPr>
          </a:p>
          <a:p>
            <a:pPr marL="10800" indent="0">
              <a:buNone/>
            </a:pPr>
            <a:r>
              <a:rPr lang="en-GB" sz="2400" dirty="0">
                <a:latin typeface="Nunito Sans" pitchFamily="2" charset="77"/>
              </a:rPr>
              <a:t> </a:t>
            </a: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grpSp>
        <p:nvGrpSpPr>
          <p:cNvPr id="2" name="Group 1">
            <a:extLst>
              <a:ext uri="{FF2B5EF4-FFF2-40B4-BE49-F238E27FC236}">
                <a16:creationId xmlns:a16="http://schemas.microsoft.com/office/drawing/2014/main" id="{C83302CE-F83E-4C8F-AFDE-8659BAE901FB}"/>
              </a:ext>
            </a:extLst>
          </p:cNvPr>
          <p:cNvGrpSpPr/>
          <p:nvPr/>
        </p:nvGrpSpPr>
        <p:grpSpPr>
          <a:xfrm>
            <a:off x="10080000" y="900000"/>
            <a:ext cx="1428693" cy="5856693"/>
            <a:chOff x="10080000" y="900000"/>
            <a:chExt cx="1428693" cy="5856693"/>
          </a:xfrm>
        </p:grpSpPr>
        <p:pic>
          <p:nvPicPr>
            <p:cNvPr id="21" name="Picture 20" descr="A picture containing grass, person, outdoor, athletic game&#10;&#10;Description automatically generated">
              <a:extLst>
                <a:ext uri="{FF2B5EF4-FFF2-40B4-BE49-F238E27FC236}">
                  <a16:creationId xmlns:a16="http://schemas.microsoft.com/office/drawing/2014/main" id="{E3851419-84B2-B44F-A61F-BE9C24B7F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00000"/>
              <a:ext cx="1428693" cy="1428693"/>
            </a:xfrm>
            <a:prstGeom prst="rect">
              <a:avLst/>
            </a:prstGeom>
          </p:spPr>
        </p:pic>
        <p:pic>
          <p:nvPicPr>
            <p:cNvPr id="23" name="Picture 22" descr="A bird on a person's shoulder&#10;&#10;Description automatically generated with low confidence">
              <a:extLst>
                <a:ext uri="{FF2B5EF4-FFF2-40B4-BE49-F238E27FC236}">
                  <a16:creationId xmlns:a16="http://schemas.microsoft.com/office/drawing/2014/main" id="{3FF9CEBD-84ED-6D49-8B5B-EA9E15954D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80000" y="2376000"/>
              <a:ext cx="1428693" cy="1428693"/>
            </a:xfrm>
            <a:prstGeom prst="rect">
              <a:avLst/>
            </a:prstGeom>
          </p:spPr>
        </p:pic>
        <p:pic>
          <p:nvPicPr>
            <p:cNvPr id="25" name="Picture 24" descr="Two boys posing for a picture&#10;&#10;Description automatically generated with low confidence">
              <a:extLst>
                <a:ext uri="{FF2B5EF4-FFF2-40B4-BE49-F238E27FC236}">
                  <a16:creationId xmlns:a16="http://schemas.microsoft.com/office/drawing/2014/main" id="{F491332E-E17A-E841-8131-D327DD966B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0000" y="3852000"/>
              <a:ext cx="1428693" cy="1428693"/>
            </a:xfrm>
            <a:prstGeom prst="rect">
              <a:avLst/>
            </a:prstGeom>
          </p:spPr>
        </p:pic>
        <p:pic>
          <p:nvPicPr>
            <p:cNvPr id="27" name="Picture 26" descr="A picture containing person, people&#10;&#10;Description automatically generated">
              <a:extLst>
                <a:ext uri="{FF2B5EF4-FFF2-40B4-BE49-F238E27FC236}">
                  <a16:creationId xmlns:a16="http://schemas.microsoft.com/office/drawing/2014/main" id="{3F157053-C9BB-7E48-9996-16CB7B7FF6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28693" cy="1428693"/>
            </a:xfrm>
            <a:prstGeom prst="rect">
              <a:avLst/>
            </a:prstGeom>
          </p:spPr>
        </p:pic>
      </p:grpSp>
    </p:spTree>
    <p:extLst>
      <p:ext uri="{BB962C8B-B14F-4D97-AF65-F5344CB8AC3E}">
        <p14:creationId xmlns:p14="http://schemas.microsoft.com/office/powerpoint/2010/main" val="232744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64000" y="1692000"/>
            <a:ext cx="8092256"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r>
              <a:rPr lang="en-GB" sz="3200" b="1" dirty="0">
                <a:latin typeface="Nunito Sans" pitchFamily="2" charset="77"/>
              </a:rPr>
              <a:t>Encourage diversity</a:t>
            </a:r>
            <a:endParaRPr lang="en-GB" sz="2400" b="1" dirty="0">
              <a:latin typeface="Nunito Sans" pitchFamily="2" charset="77"/>
            </a:endParaRPr>
          </a:p>
          <a:p>
            <a:pPr marL="10800" indent="0">
              <a:buNone/>
            </a:pPr>
            <a:endParaRPr lang="en-GB" sz="3200" b="1" dirty="0">
              <a:solidFill>
                <a:srgbClr val="7414DC"/>
              </a:solidFill>
              <a:latin typeface="Nunito Sans" pitchFamily="2" charset="77"/>
            </a:endParaRPr>
          </a:p>
          <a:p>
            <a:pPr>
              <a:lnSpc>
                <a:spcPct val="150000"/>
              </a:lnSpc>
            </a:pPr>
            <a:r>
              <a:rPr lang="en-GB" sz="2400" dirty="0">
                <a:latin typeface="Nunito Sans" pitchFamily="2" charset="77"/>
              </a:rPr>
              <a:t> Culture </a:t>
            </a:r>
          </a:p>
          <a:p>
            <a:pPr>
              <a:lnSpc>
                <a:spcPct val="150000"/>
              </a:lnSpc>
            </a:pPr>
            <a:r>
              <a:rPr lang="en-GB" sz="2400" dirty="0">
                <a:latin typeface="Nunito Sans" pitchFamily="2" charset="77"/>
              </a:rPr>
              <a:t> Role Description/ advert – welcoming to diversity</a:t>
            </a:r>
          </a:p>
          <a:p>
            <a:pPr>
              <a:lnSpc>
                <a:spcPct val="150000"/>
              </a:lnSpc>
            </a:pPr>
            <a:r>
              <a:rPr lang="en-GB" sz="2400" dirty="0">
                <a:latin typeface="Nunito Sans" pitchFamily="2" charset="77"/>
              </a:rPr>
              <a:t> Meeting times – work/ families/ remote option</a:t>
            </a:r>
          </a:p>
          <a:p>
            <a:endParaRPr lang="en-GB" sz="3200" dirty="0">
              <a:latin typeface="Nunito Sans" pitchFamily="2" charset="77"/>
            </a:endParaRPr>
          </a:p>
          <a:p>
            <a:r>
              <a:rPr lang="en-GB" sz="2400" dirty="0">
                <a:latin typeface="Nunito Sans" pitchFamily="2" charset="77"/>
              </a:rPr>
              <a:t> Induction – buddy/ mentor</a:t>
            </a:r>
          </a:p>
          <a:p>
            <a:endParaRPr lang="en-GB" sz="2400" dirty="0">
              <a:latin typeface="Nunito Sans" pitchFamily="2" charset="77"/>
            </a:endParaRPr>
          </a:p>
          <a:p>
            <a:r>
              <a:rPr lang="en-GB" sz="2400" dirty="0">
                <a:latin typeface="Nunito Sans" pitchFamily="2" charset="77"/>
              </a:rPr>
              <a:t> Venue</a:t>
            </a: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Tree>
    <p:extLst>
      <p:ext uri="{BB962C8B-B14F-4D97-AF65-F5344CB8AC3E}">
        <p14:creationId xmlns:p14="http://schemas.microsoft.com/office/powerpoint/2010/main" val="8587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EB2F499-73CA-4E77-ABBC-8BB411347F0F}"/>
              </a:ext>
            </a:extLst>
          </p:cNvPr>
          <p:cNvSpPr>
            <a:spLocks noGrp="1"/>
          </p:cNvSpPr>
          <p:nvPr>
            <p:ph type="pic" sz="quarter" idx="11"/>
          </p:nvPr>
        </p:nvSpPr>
        <p:spPr/>
      </p:sp>
      <p:sp>
        <p:nvSpPr>
          <p:cNvPr id="3" name="Title 2">
            <a:extLst>
              <a:ext uri="{FF2B5EF4-FFF2-40B4-BE49-F238E27FC236}">
                <a16:creationId xmlns:a16="http://schemas.microsoft.com/office/drawing/2014/main" id="{614D0581-AE97-4868-B312-D3B46A0246C1}"/>
              </a:ext>
            </a:extLst>
          </p:cNvPr>
          <p:cNvSpPr>
            <a:spLocks noGrp="1"/>
          </p:cNvSpPr>
          <p:nvPr>
            <p:ph type="ctrTitle"/>
          </p:nvPr>
        </p:nvSpPr>
        <p:spPr/>
        <p:txBody>
          <a:bodyPr/>
          <a:lstStyle/>
          <a:p>
            <a:endParaRPr lang="en-GB" dirty="0"/>
          </a:p>
        </p:txBody>
      </p:sp>
      <p:sp>
        <p:nvSpPr>
          <p:cNvPr id="4" name="Subtitle 3">
            <a:extLst>
              <a:ext uri="{FF2B5EF4-FFF2-40B4-BE49-F238E27FC236}">
                <a16:creationId xmlns:a16="http://schemas.microsoft.com/office/drawing/2014/main" id="{DBE9C80D-9715-460B-97D5-BA3C479F362A}"/>
              </a:ext>
            </a:extLst>
          </p:cNvPr>
          <p:cNvSpPr>
            <a:spLocks noGrp="1"/>
          </p:cNvSpPr>
          <p:nvPr>
            <p:ph type="subTitle" idx="4"/>
          </p:nvPr>
        </p:nvSpPr>
        <p:spPr/>
        <p:txBody>
          <a:bodyPr/>
          <a:lstStyle/>
          <a:p>
            <a:endParaRPr lang="en-GB"/>
          </a:p>
        </p:txBody>
      </p:sp>
      <p:sp>
        <p:nvSpPr>
          <p:cNvPr id="5" name="Text Placeholder 4">
            <a:extLst>
              <a:ext uri="{FF2B5EF4-FFF2-40B4-BE49-F238E27FC236}">
                <a16:creationId xmlns:a16="http://schemas.microsoft.com/office/drawing/2014/main" id="{8BA2A202-4E7F-43ED-8658-EE03385EDCFD}"/>
              </a:ext>
            </a:extLst>
          </p:cNvPr>
          <p:cNvSpPr>
            <a:spLocks noGrp="1"/>
          </p:cNvSpPr>
          <p:nvPr>
            <p:ph type="body" sz="quarter" idx="10"/>
          </p:nvPr>
        </p:nvSpPr>
        <p:spPr>
          <a:xfrm>
            <a:off x="883577" y="1620000"/>
            <a:ext cx="6303035" cy="4502943"/>
          </a:xfrm>
        </p:spPr>
        <p:txBody>
          <a:bodyPr/>
          <a:lstStyle/>
          <a:p>
            <a:pPr marL="10800" indent="0">
              <a:buNone/>
            </a:pPr>
            <a:r>
              <a:rPr lang="en-GB" sz="3200" b="1" dirty="0">
                <a:solidFill>
                  <a:schemeClr val="tx1">
                    <a:lumMod val="95000"/>
                    <a:lumOff val="5000"/>
                  </a:schemeClr>
                </a:solidFill>
              </a:rPr>
              <a:t>Diversity resources</a:t>
            </a:r>
          </a:p>
          <a:p>
            <a:endParaRPr lang="en-GB" dirty="0">
              <a:solidFill>
                <a:srgbClr val="00B8B8"/>
              </a:solidFill>
            </a:endParaRPr>
          </a:p>
          <a:p>
            <a:pPr>
              <a:lnSpc>
                <a:spcPct val="150000"/>
              </a:lnSpc>
            </a:pPr>
            <a:r>
              <a:rPr lang="en-GB" sz="2800" dirty="0">
                <a:solidFill>
                  <a:srgbClr val="00B8B8"/>
                </a:solidFill>
                <a:hlinkClick r:id="rId2"/>
              </a:rPr>
              <a:t> Young Trustee Movement</a:t>
            </a:r>
            <a:endParaRPr lang="en-GB" sz="2800" dirty="0"/>
          </a:p>
          <a:p>
            <a:pPr>
              <a:lnSpc>
                <a:spcPct val="150000"/>
              </a:lnSpc>
            </a:pPr>
            <a:r>
              <a:rPr lang="en-GB" sz="2800" dirty="0">
                <a:hlinkClick r:id="rId3"/>
              </a:rPr>
              <a:t> NCVO</a:t>
            </a:r>
            <a:endParaRPr lang="en-GB" sz="2800" dirty="0"/>
          </a:p>
          <a:p>
            <a:pPr>
              <a:lnSpc>
                <a:spcPct val="150000"/>
              </a:lnSpc>
            </a:pPr>
            <a:r>
              <a:rPr lang="en-GB" sz="2800" dirty="0">
                <a:hlinkClick r:id="rId4"/>
              </a:rPr>
              <a:t> Wildlife Trust</a:t>
            </a:r>
            <a:endParaRPr lang="en-GB" sz="2800" dirty="0"/>
          </a:p>
          <a:p>
            <a:pPr>
              <a:lnSpc>
                <a:spcPct val="150000"/>
              </a:lnSpc>
            </a:pPr>
            <a:r>
              <a:rPr lang="en-GB" sz="2800" dirty="0">
                <a:hlinkClick r:id="rId5"/>
              </a:rPr>
              <a:t> Getting on Board</a:t>
            </a:r>
            <a:endParaRPr lang="en-GB" sz="2800" dirty="0"/>
          </a:p>
          <a:p>
            <a:pPr>
              <a:lnSpc>
                <a:spcPct val="150000"/>
              </a:lnSpc>
            </a:pPr>
            <a:r>
              <a:rPr lang="en-GB" sz="2800" dirty="0"/>
              <a:t> </a:t>
            </a:r>
            <a:r>
              <a:rPr lang="en-GB" sz="2800" dirty="0">
                <a:hlinkClick r:id="rId6"/>
              </a:rPr>
              <a:t>Action for Trustee Racial Diversity</a:t>
            </a:r>
            <a:endParaRPr lang="en-GB" sz="2800" dirty="0"/>
          </a:p>
          <a:p>
            <a:endParaRPr lang="en-GB" dirty="0"/>
          </a:p>
        </p:txBody>
      </p:sp>
      <p:sp>
        <p:nvSpPr>
          <p:cNvPr id="6" name="Title 9">
            <a:extLst>
              <a:ext uri="{FF2B5EF4-FFF2-40B4-BE49-F238E27FC236}">
                <a16:creationId xmlns:a16="http://schemas.microsoft.com/office/drawing/2014/main" id="{8AAA7FDF-C914-4DFD-B721-10EFAFDD5FC9}"/>
              </a:ext>
            </a:extLst>
          </p:cNvPr>
          <p:cNvSpPr txBox="1">
            <a:spLocks/>
          </p:cNvSpPr>
          <p:nvPr/>
        </p:nvSpPr>
        <p:spPr>
          <a:xfrm>
            <a:off x="3513761" y="10273"/>
            <a:ext cx="4017200" cy="1089061"/>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r>
              <a:rPr lang="en-GB" sz="3600" b="1">
                <a:solidFill>
                  <a:srgbClr val="303FDC"/>
                </a:solidFill>
                <a:latin typeface="Nunito Sans ExtraBold" pitchFamily="2" charset="77"/>
              </a:rPr>
              <a:t>Trustee Workshop</a:t>
            </a:r>
            <a:endParaRPr lang="en-GB" sz="3600" b="1" dirty="0">
              <a:solidFill>
                <a:srgbClr val="303FDC"/>
              </a:solidFill>
              <a:latin typeface="Nunito Sans ExtraBold" pitchFamily="2" charset="77"/>
            </a:endParaRPr>
          </a:p>
        </p:txBody>
      </p:sp>
      <p:pic>
        <p:nvPicPr>
          <p:cNvPr id="7" name="Picture 6" descr="A group of people sitting at a table&#10;&#10;Description automatically generated with medium confidence">
            <a:extLst>
              <a:ext uri="{FF2B5EF4-FFF2-40B4-BE49-F238E27FC236}">
                <a16:creationId xmlns:a16="http://schemas.microsoft.com/office/drawing/2014/main" id="{D7B9FD4A-14D3-4D2E-BE35-5BC6B975E0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8" name="TextBox 7">
            <a:extLst>
              <a:ext uri="{FF2B5EF4-FFF2-40B4-BE49-F238E27FC236}">
                <a16:creationId xmlns:a16="http://schemas.microsoft.com/office/drawing/2014/main" id="{335E9545-CF27-4BA7-8A95-6C00E13E9C29}"/>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grpSp>
        <p:nvGrpSpPr>
          <p:cNvPr id="9" name="Group 8">
            <a:extLst>
              <a:ext uri="{FF2B5EF4-FFF2-40B4-BE49-F238E27FC236}">
                <a16:creationId xmlns:a16="http://schemas.microsoft.com/office/drawing/2014/main" id="{7EBFDC99-FB4E-4532-A2D9-F2C15495F1E0}"/>
              </a:ext>
            </a:extLst>
          </p:cNvPr>
          <p:cNvGrpSpPr/>
          <p:nvPr/>
        </p:nvGrpSpPr>
        <p:grpSpPr>
          <a:xfrm>
            <a:off x="10080000" y="900000"/>
            <a:ext cx="1428693" cy="5856693"/>
            <a:chOff x="10080000" y="900000"/>
            <a:chExt cx="1428693" cy="5856693"/>
          </a:xfrm>
        </p:grpSpPr>
        <p:pic>
          <p:nvPicPr>
            <p:cNvPr id="10" name="Picture 9" descr="A picture containing grass, person, outdoor, athletic game&#10;&#10;Description automatically generated">
              <a:extLst>
                <a:ext uri="{FF2B5EF4-FFF2-40B4-BE49-F238E27FC236}">
                  <a16:creationId xmlns:a16="http://schemas.microsoft.com/office/drawing/2014/main" id="{08A19D02-B4E2-4CA4-A0D2-BF6E23EC44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0000" y="900000"/>
              <a:ext cx="1428693" cy="1428693"/>
            </a:xfrm>
            <a:prstGeom prst="rect">
              <a:avLst/>
            </a:prstGeom>
          </p:spPr>
        </p:pic>
        <p:pic>
          <p:nvPicPr>
            <p:cNvPr id="11" name="Picture 10" descr="A bird on a person's shoulder&#10;&#10;Description automatically generated with low confidence">
              <a:extLst>
                <a:ext uri="{FF2B5EF4-FFF2-40B4-BE49-F238E27FC236}">
                  <a16:creationId xmlns:a16="http://schemas.microsoft.com/office/drawing/2014/main" id="{9D767F48-D273-4CB9-8618-AE2C460B7F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080000" y="2376000"/>
              <a:ext cx="1428693" cy="1428693"/>
            </a:xfrm>
            <a:prstGeom prst="rect">
              <a:avLst/>
            </a:prstGeom>
          </p:spPr>
        </p:pic>
        <p:pic>
          <p:nvPicPr>
            <p:cNvPr id="12" name="Picture 11" descr="Two boys posing for a picture&#10;&#10;Description automatically generated with low confidence">
              <a:extLst>
                <a:ext uri="{FF2B5EF4-FFF2-40B4-BE49-F238E27FC236}">
                  <a16:creationId xmlns:a16="http://schemas.microsoft.com/office/drawing/2014/main" id="{D59A52F0-7424-40E5-9C56-C07445583B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80000" y="3852000"/>
              <a:ext cx="1428693" cy="1428693"/>
            </a:xfrm>
            <a:prstGeom prst="rect">
              <a:avLst/>
            </a:prstGeom>
          </p:spPr>
        </p:pic>
        <p:pic>
          <p:nvPicPr>
            <p:cNvPr id="13" name="Picture 12" descr="A picture containing person, people&#10;&#10;Description automatically generated">
              <a:extLst>
                <a:ext uri="{FF2B5EF4-FFF2-40B4-BE49-F238E27FC236}">
                  <a16:creationId xmlns:a16="http://schemas.microsoft.com/office/drawing/2014/main" id="{DD5A7C5C-6D7B-48AF-BE75-A40C7271C54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80000" y="5328000"/>
              <a:ext cx="1428693" cy="1428693"/>
            </a:xfrm>
            <a:prstGeom prst="rect">
              <a:avLst/>
            </a:prstGeom>
          </p:spPr>
        </p:pic>
      </p:grpSp>
    </p:spTree>
    <p:extLst>
      <p:ext uri="{BB962C8B-B14F-4D97-AF65-F5344CB8AC3E}">
        <p14:creationId xmlns:p14="http://schemas.microsoft.com/office/powerpoint/2010/main" val="195230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64000" y="1692000"/>
            <a:ext cx="8092256"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Font typeface="Arial" panose="020B0604020202020204" pitchFamily="34" charset="0"/>
              <a:buNone/>
            </a:pPr>
            <a:r>
              <a:rPr lang="en-GB" sz="3200" b="1" dirty="0">
                <a:solidFill>
                  <a:schemeClr val="tx1">
                    <a:lumMod val="95000"/>
                    <a:lumOff val="5000"/>
                  </a:schemeClr>
                </a:solidFill>
                <a:latin typeface="+mn-lt"/>
              </a:rPr>
              <a:t>Discussion</a:t>
            </a:r>
          </a:p>
          <a:p>
            <a:pPr marL="0" lvl="1" indent="0">
              <a:buFont typeface="Arial" panose="020B0604020202020204" pitchFamily="34" charset="0"/>
              <a:buNone/>
            </a:pPr>
            <a:endParaRPr lang="en-GB" sz="3200" dirty="0">
              <a:solidFill>
                <a:schemeClr val="tx1">
                  <a:lumMod val="95000"/>
                  <a:lumOff val="5000"/>
                </a:schemeClr>
              </a:solidFill>
              <a:latin typeface="+mn-lt"/>
            </a:endParaRPr>
          </a:p>
          <a:p>
            <a:pPr marL="457200" lvl="1" indent="-457200">
              <a:lnSpc>
                <a:spcPct val="100000"/>
              </a:lnSpc>
            </a:pPr>
            <a:r>
              <a:rPr lang="en-GB" sz="2800" b="0" dirty="0">
                <a:solidFill>
                  <a:schemeClr val="tx1">
                    <a:lumMod val="95000"/>
                    <a:lumOff val="5000"/>
                  </a:schemeClr>
                </a:solidFill>
                <a:latin typeface="+mn-lt"/>
              </a:rPr>
              <a:t>Does your trustee board reflect your community?</a:t>
            </a:r>
          </a:p>
          <a:p>
            <a:pPr marL="457200" lvl="1" indent="-457200">
              <a:lnSpc>
                <a:spcPct val="100000"/>
              </a:lnSpc>
            </a:pPr>
            <a:r>
              <a:rPr lang="en-GB" sz="2800" b="0" dirty="0">
                <a:solidFill>
                  <a:schemeClr val="tx1">
                    <a:lumMod val="95000"/>
                    <a:lumOff val="5000"/>
                  </a:schemeClr>
                </a:solidFill>
                <a:latin typeface="+mn-lt"/>
              </a:rPr>
              <a:t>What changes could you make to encourage greater diversity in your board.</a:t>
            </a: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Tree>
    <p:extLst>
      <p:ext uri="{BB962C8B-B14F-4D97-AF65-F5344CB8AC3E}">
        <p14:creationId xmlns:p14="http://schemas.microsoft.com/office/powerpoint/2010/main" val="203849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Berkshire</a:t>
            </a:r>
          </a:p>
        </p:txBody>
      </p:sp>
    </p:spTree>
    <p:extLst>
      <p:ext uri="{BB962C8B-B14F-4D97-AF65-F5344CB8AC3E}">
        <p14:creationId xmlns:p14="http://schemas.microsoft.com/office/powerpoint/2010/main" val="214859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83576" y="1818289"/>
            <a:ext cx="6647383" cy="4498427"/>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grpSp>
        <p:nvGrpSpPr>
          <p:cNvPr id="2" name="Group 1">
            <a:extLst>
              <a:ext uri="{FF2B5EF4-FFF2-40B4-BE49-F238E27FC236}">
                <a16:creationId xmlns:a16="http://schemas.microsoft.com/office/drawing/2014/main" id="{28745208-87AB-4590-ADD0-EA7048462E26}"/>
              </a:ext>
            </a:extLst>
          </p:cNvPr>
          <p:cNvGrpSpPr/>
          <p:nvPr/>
        </p:nvGrpSpPr>
        <p:grpSpPr>
          <a:xfrm>
            <a:off x="10080000" y="900000"/>
            <a:ext cx="1441042" cy="5857396"/>
            <a:chOff x="10080000" y="900000"/>
            <a:chExt cx="1441042" cy="5857396"/>
          </a:xfrm>
        </p:grpSpPr>
        <p:pic>
          <p:nvPicPr>
            <p:cNvPr id="3" name="Picture 2" descr="A picture containing grass, person, outdoor, athletic game&#10;&#10;Description automatically generated">
              <a:extLst>
                <a:ext uri="{FF2B5EF4-FFF2-40B4-BE49-F238E27FC236}">
                  <a16:creationId xmlns:a16="http://schemas.microsoft.com/office/drawing/2014/main" id="{FE7E19A1-79F1-0B4D-B746-5FBBA70C66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080000" y="900000"/>
              <a:ext cx="1429396" cy="1418898"/>
            </a:xfrm>
            <a:prstGeom prst="rect">
              <a:avLst/>
            </a:prstGeom>
          </p:spPr>
        </p:pic>
        <p:pic>
          <p:nvPicPr>
            <p:cNvPr id="11" name="Picture 10" descr="A bird on a person's shoulder&#10;&#10;Description automatically generated with low confidence">
              <a:extLst>
                <a:ext uri="{FF2B5EF4-FFF2-40B4-BE49-F238E27FC236}">
                  <a16:creationId xmlns:a16="http://schemas.microsoft.com/office/drawing/2014/main" id="{FC09744B-1644-FB45-BF02-3427AB12B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41042" cy="1429722"/>
            </a:xfrm>
            <a:prstGeom prst="rect">
              <a:avLst/>
            </a:prstGeom>
          </p:spPr>
        </p:pic>
        <p:pic>
          <p:nvPicPr>
            <p:cNvPr id="13" name="Picture 12" descr="Two boys posing for a picture&#10;&#10;Description automatically generated with low confidence">
              <a:extLst>
                <a:ext uri="{FF2B5EF4-FFF2-40B4-BE49-F238E27FC236}">
                  <a16:creationId xmlns:a16="http://schemas.microsoft.com/office/drawing/2014/main" id="{E4A937A2-2C7E-4E4D-ACBE-A4BC46C623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0000" y="3852000"/>
              <a:ext cx="1429396" cy="1429396"/>
            </a:xfrm>
            <a:prstGeom prst="rect">
              <a:avLst/>
            </a:prstGeom>
          </p:spPr>
        </p:pic>
        <p:pic>
          <p:nvPicPr>
            <p:cNvPr id="16" name="Picture 15" descr="A picture containing person, people&#10;&#10;Description automatically generated">
              <a:extLst>
                <a:ext uri="{FF2B5EF4-FFF2-40B4-BE49-F238E27FC236}">
                  <a16:creationId xmlns:a16="http://schemas.microsoft.com/office/drawing/2014/main" id="{9B94654C-4498-8440-9E66-A514AE3DBA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29396" cy="1429396"/>
            </a:xfrm>
            <a:prstGeom prst="rect">
              <a:avLst/>
            </a:prstGeom>
          </p:spPr>
        </p:pic>
      </p:grpSp>
      <p:sp>
        <p:nvSpPr>
          <p:cNvPr id="18" name="TextBox 17">
            <a:extLst>
              <a:ext uri="{FF2B5EF4-FFF2-40B4-BE49-F238E27FC236}">
                <a16:creationId xmlns:a16="http://schemas.microsoft.com/office/drawing/2014/main" id="{DAF15AF8-133D-FC4C-AF0D-904AB69F2F93}"/>
              </a:ext>
            </a:extLst>
          </p:cNvPr>
          <p:cNvSpPr txBox="1"/>
          <p:nvPr/>
        </p:nvSpPr>
        <p:spPr>
          <a:xfrm>
            <a:off x="863999" y="1818289"/>
            <a:ext cx="8791629" cy="3093154"/>
          </a:xfrm>
          <a:prstGeom prst="rect">
            <a:avLst/>
          </a:prstGeom>
          <a:noFill/>
        </p:spPr>
        <p:txBody>
          <a:bodyPr wrap="square">
            <a:spAutoFit/>
          </a:bodyPr>
          <a:lstStyle/>
          <a:p>
            <a:pPr marL="0" lvl="1" indent="0">
              <a:buFont typeface="Arial" panose="020B0604020202020204" pitchFamily="34" charset="0"/>
              <a:buNone/>
            </a:pPr>
            <a:endParaRPr lang="en-GB" sz="2400" i="1" dirty="0">
              <a:latin typeface="Nunito Sans" pitchFamily="2" charset="77"/>
            </a:endParaRPr>
          </a:p>
          <a:p>
            <a:pPr marL="0" lvl="1" indent="0">
              <a:buFont typeface="Arial" panose="020B0604020202020204" pitchFamily="34" charset="0"/>
              <a:buNone/>
            </a:pPr>
            <a:r>
              <a:rPr lang="en-GB" sz="7200" b="1" dirty="0">
                <a:solidFill>
                  <a:srgbClr val="7414DC"/>
                </a:solidFill>
                <a:latin typeface="Nunito Sans ExtraBold" pitchFamily="2" charset="77"/>
              </a:rPr>
              <a:t>Trustee recruitment</a:t>
            </a:r>
          </a:p>
          <a:p>
            <a:pPr marL="0" lvl="1" indent="0">
              <a:buFont typeface="Arial" panose="020B0604020202020204" pitchFamily="34" charset="0"/>
              <a:buNone/>
            </a:pPr>
            <a:endParaRPr lang="en-GB" sz="2400" b="1" dirty="0">
              <a:solidFill>
                <a:srgbClr val="7414DC"/>
              </a:solidFill>
              <a:latin typeface="Nunito Sans" pitchFamily="2" charset="77"/>
            </a:endParaRPr>
          </a:p>
          <a:p>
            <a:pPr marL="0" lvl="1" indent="0">
              <a:buFont typeface="Arial" panose="020B0604020202020204" pitchFamily="34" charset="0"/>
              <a:buNone/>
            </a:pPr>
            <a:r>
              <a:rPr lang="en-GB" sz="2400" b="1" dirty="0">
                <a:solidFill>
                  <a:srgbClr val="7414DC"/>
                </a:solidFill>
                <a:latin typeface="Nunito Sans" pitchFamily="2" charset="77"/>
              </a:rPr>
              <a:t>Becky </a:t>
            </a:r>
            <a:r>
              <a:rPr lang="en-GB" sz="2400" b="1" dirty="0" err="1">
                <a:solidFill>
                  <a:srgbClr val="7414DC"/>
                </a:solidFill>
                <a:latin typeface="Nunito Sans" pitchFamily="2" charset="77"/>
              </a:rPr>
              <a:t>Eytle</a:t>
            </a:r>
            <a:endParaRPr lang="en-GB" sz="2400" b="1" dirty="0">
              <a:solidFill>
                <a:srgbClr val="7414DC"/>
              </a:solidFill>
              <a:latin typeface="Nunito Sans" pitchFamily="2" charset="77"/>
            </a:endParaRPr>
          </a:p>
          <a:p>
            <a:pPr marL="0" lvl="1" indent="0">
              <a:buFont typeface="Arial" panose="020B0604020202020204" pitchFamily="34" charset="0"/>
              <a:buNone/>
            </a:pPr>
            <a:r>
              <a:rPr lang="en-GB" sz="2400" b="1" i="1" dirty="0">
                <a:solidFill>
                  <a:srgbClr val="7414DC"/>
                </a:solidFill>
                <a:latin typeface="Nunito Sans" pitchFamily="2" charset="77"/>
              </a:rPr>
              <a:t>Volunteer Development Officer (VDO)</a:t>
            </a:r>
          </a:p>
          <a:p>
            <a:pPr marL="10800" indent="0">
              <a:buNone/>
            </a:pPr>
            <a:endParaRPr lang="en-GB" dirty="0"/>
          </a:p>
          <a:p>
            <a:pPr marL="10800" indent="0">
              <a:buNone/>
            </a:pPr>
            <a:endParaRPr lang="en-GB" dirty="0"/>
          </a:p>
        </p:txBody>
      </p:sp>
    </p:spTree>
    <p:extLst>
      <p:ext uri="{BB962C8B-B14F-4D97-AF65-F5344CB8AC3E}">
        <p14:creationId xmlns:p14="http://schemas.microsoft.com/office/powerpoint/2010/main" val="230399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64000" y="1692000"/>
            <a:ext cx="8092256"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109608"/>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grpSp>
        <p:nvGrpSpPr>
          <p:cNvPr id="12" name="Group 11">
            <a:extLst>
              <a:ext uri="{FF2B5EF4-FFF2-40B4-BE49-F238E27FC236}">
                <a16:creationId xmlns:a16="http://schemas.microsoft.com/office/drawing/2014/main" id="{AD64F157-DFDC-4B7B-B4F2-37780423ADA3}"/>
              </a:ext>
            </a:extLst>
          </p:cNvPr>
          <p:cNvGrpSpPr/>
          <p:nvPr/>
        </p:nvGrpSpPr>
        <p:grpSpPr>
          <a:xfrm>
            <a:off x="10080000" y="936000"/>
            <a:ext cx="1418898" cy="5810897"/>
            <a:chOff x="10080000" y="936000"/>
            <a:chExt cx="1418898" cy="5810897"/>
          </a:xfrm>
        </p:grpSpPr>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grpSp>
      <p:sp>
        <p:nvSpPr>
          <p:cNvPr id="2" name="TextBox 1">
            <a:extLst>
              <a:ext uri="{FF2B5EF4-FFF2-40B4-BE49-F238E27FC236}">
                <a16:creationId xmlns:a16="http://schemas.microsoft.com/office/drawing/2014/main" id="{47FD6088-AC3B-4621-9F34-BD0D64E70793}"/>
              </a:ext>
            </a:extLst>
          </p:cNvPr>
          <p:cNvSpPr txBox="1"/>
          <p:nvPr/>
        </p:nvSpPr>
        <p:spPr>
          <a:xfrm>
            <a:off x="864000" y="1559041"/>
            <a:ext cx="6443663" cy="792525"/>
          </a:xfrm>
          <a:prstGeom prst="rect">
            <a:avLst/>
          </a:prstGeom>
          <a:noFill/>
        </p:spPr>
        <p:txBody>
          <a:bodyPr wrap="square" rtlCol="0">
            <a:spAutoFit/>
          </a:bodyPr>
          <a:lstStyle/>
          <a:p>
            <a:r>
              <a:rPr lang="en-GB" sz="3200" b="1" dirty="0"/>
              <a:t>Why recruit trustees?</a:t>
            </a:r>
          </a:p>
          <a:p>
            <a:endParaRPr lang="en-GB" dirty="0"/>
          </a:p>
        </p:txBody>
      </p:sp>
      <p:sp>
        <p:nvSpPr>
          <p:cNvPr id="3" name="TextBox 2">
            <a:extLst>
              <a:ext uri="{FF2B5EF4-FFF2-40B4-BE49-F238E27FC236}">
                <a16:creationId xmlns:a16="http://schemas.microsoft.com/office/drawing/2014/main" id="{8E89CAD2-5C88-4EAC-A27E-3D85470F61A7}"/>
              </a:ext>
            </a:extLst>
          </p:cNvPr>
          <p:cNvSpPr txBox="1"/>
          <p:nvPr/>
        </p:nvSpPr>
        <p:spPr>
          <a:xfrm>
            <a:off x="945352" y="2373917"/>
            <a:ext cx="5229225"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a:t>To provide a required skill</a:t>
            </a:r>
          </a:p>
        </p:txBody>
      </p:sp>
      <p:sp>
        <p:nvSpPr>
          <p:cNvPr id="5" name="TextBox 4">
            <a:extLst>
              <a:ext uri="{FF2B5EF4-FFF2-40B4-BE49-F238E27FC236}">
                <a16:creationId xmlns:a16="http://schemas.microsoft.com/office/drawing/2014/main" id="{44BB9D18-6CA4-46DA-80C5-911AACC07D1B}"/>
              </a:ext>
            </a:extLst>
          </p:cNvPr>
          <p:cNvSpPr txBox="1"/>
          <p:nvPr/>
        </p:nvSpPr>
        <p:spPr>
          <a:xfrm>
            <a:off x="945351" y="3716190"/>
            <a:ext cx="4452937"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a:t>To share the workload</a:t>
            </a:r>
          </a:p>
        </p:txBody>
      </p:sp>
      <p:sp>
        <p:nvSpPr>
          <p:cNvPr id="11" name="TextBox 10">
            <a:extLst>
              <a:ext uri="{FF2B5EF4-FFF2-40B4-BE49-F238E27FC236}">
                <a16:creationId xmlns:a16="http://schemas.microsoft.com/office/drawing/2014/main" id="{FDA71962-22AA-4959-9C82-53D0C3EBF793}"/>
              </a:ext>
            </a:extLst>
          </p:cNvPr>
          <p:cNvSpPr txBox="1"/>
          <p:nvPr/>
        </p:nvSpPr>
        <p:spPr>
          <a:xfrm>
            <a:off x="945351" y="4456182"/>
            <a:ext cx="6115049"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a:t>For diversity of perspective</a:t>
            </a:r>
          </a:p>
        </p:txBody>
      </p:sp>
      <p:sp>
        <p:nvSpPr>
          <p:cNvPr id="16" name="TextBox 15">
            <a:extLst>
              <a:ext uri="{FF2B5EF4-FFF2-40B4-BE49-F238E27FC236}">
                <a16:creationId xmlns:a16="http://schemas.microsoft.com/office/drawing/2014/main" id="{0D834BC9-0B7A-4C46-B762-3696DEA9DA70}"/>
              </a:ext>
            </a:extLst>
          </p:cNvPr>
          <p:cNvSpPr txBox="1"/>
          <p:nvPr/>
        </p:nvSpPr>
        <p:spPr>
          <a:xfrm>
            <a:off x="945351" y="3017979"/>
            <a:ext cx="5229225"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a:t>To fill a role</a:t>
            </a:r>
          </a:p>
        </p:txBody>
      </p:sp>
    </p:spTree>
    <p:extLst>
      <p:ext uri="{BB962C8B-B14F-4D97-AF65-F5344CB8AC3E}">
        <p14:creationId xmlns:p14="http://schemas.microsoft.com/office/powerpoint/2010/main" val="39055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0493EB0-BAF4-496C-9FEA-C93D3FABFF26}"/>
              </a:ext>
            </a:extLst>
          </p:cNvPr>
          <p:cNvSpPr>
            <a:spLocks noGrp="1"/>
          </p:cNvSpPr>
          <p:nvPr>
            <p:ph type="pic" sz="quarter" idx="11"/>
          </p:nvPr>
        </p:nvSpPr>
        <p:spPr/>
      </p:sp>
      <p:sp>
        <p:nvSpPr>
          <p:cNvPr id="3" name="Title 2">
            <a:extLst>
              <a:ext uri="{FF2B5EF4-FFF2-40B4-BE49-F238E27FC236}">
                <a16:creationId xmlns:a16="http://schemas.microsoft.com/office/drawing/2014/main" id="{5383D0E6-1AD9-418F-AA35-7A2CF72250E8}"/>
              </a:ext>
            </a:extLst>
          </p:cNvPr>
          <p:cNvSpPr>
            <a:spLocks noGrp="1"/>
          </p:cNvSpPr>
          <p:nvPr>
            <p:ph type="ctrTitle"/>
          </p:nvPr>
        </p:nvSpPr>
        <p:spPr/>
        <p:txBody>
          <a:bodyPr/>
          <a:lstStyle/>
          <a:p>
            <a:endParaRPr lang="en-GB"/>
          </a:p>
        </p:txBody>
      </p:sp>
      <p:sp>
        <p:nvSpPr>
          <p:cNvPr id="4" name="Subtitle 3">
            <a:extLst>
              <a:ext uri="{FF2B5EF4-FFF2-40B4-BE49-F238E27FC236}">
                <a16:creationId xmlns:a16="http://schemas.microsoft.com/office/drawing/2014/main" id="{9E3D3C66-6448-4809-BCD1-AB30E374B800}"/>
              </a:ext>
            </a:extLst>
          </p:cNvPr>
          <p:cNvSpPr>
            <a:spLocks noGrp="1"/>
          </p:cNvSpPr>
          <p:nvPr>
            <p:ph type="subTitle" idx="4"/>
          </p:nvPr>
        </p:nvSpPr>
        <p:spPr/>
        <p:txBody>
          <a:bodyPr/>
          <a:lstStyle/>
          <a:p>
            <a:endParaRPr lang="en-GB" dirty="0"/>
          </a:p>
        </p:txBody>
      </p:sp>
      <p:sp>
        <p:nvSpPr>
          <p:cNvPr id="5" name="Text Placeholder 4">
            <a:extLst>
              <a:ext uri="{FF2B5EF4-FFF2-40B4-BE49-F238E27FC236}">
                <a16:creationId xmlns:a16="http://schemas.microsoft.com/office/drawing/2014/main" id="{2DE28EEE-C0B6-44C1-8643-9966779EAF7E}"/>
              </a:ext>
            </a:extLst>
          </p:cNvPr>
          <p:cNvSpPr>
            <a:spLocks noGrp="1"/>
          </p:cNvSpPr>
          <p:nvPr>
            <p:ph type="body" sz="quarter" idx="10"/>
          </p:nvPr>
        </p:nvSpPr>
        <p:spPr>
          <a:xfrm>
            <a:off x="659902" y="1620000"/>
            <a:ext cx="9012736" cy="4502943"/>
          </a:xfrm>
        </p:spPr>
        <p:txBody>
          <a:bodyPr/>
          <a:lstStyle/>
          <a:p>
            <a:pPr marL="10800" indent="0">
              <a:buNone/>
            </a:pPr>
            <a:endParaRPr lang="en-GB" sz="3200" b="1" dirty="0"/>
          </a:p>
          <a:p>
            <a:pPr marL="10800" indent="0">
              <a:buNone/>
            </a:pPr>
            <a:r>
              <a:rPr lang="en-GB" sz="3200" b="1" dirty="0"/>
              <a:t>Why be a trustee?</a:t>
            </a:r>
          </a:p>
          <a:p>
            <a:pPr>
              <a:lnSpc>
                <a:spcPct val="150000"/>
              </a:lnSpc>
            </a:pPr>
            <a:r>
              <a:rPr lang="en-GB" sz="2800" dirty="0"/>
              <a:t> Build your CV</a:t>
            </a:r>
          </a:p>
          <a:p>
            <a:pPr>
              <a:lnSpc>
                <a:spcPct val="150000"/>
              </a:lnSpc>
            </a:pPr>
            <a:r>
              <a:rPr lang="en-GB" sz="2800" dirty="0"/>
              <a:t> Share skills </a:t>
            </a:r>
          </a:p>
          <a:p>
            <a:pPr>
              <a:lnSpc>
                <a:spcPct val="150000"/>
              </a:lnSpc>
            </a:pPr>
            <a:r>
              <a:rPr lang="en-GB" sz="2800" dirty="0"/>
              <a:t> Gain new skills and experience</a:t>
            </a:r>
          </a:p>
          <a:p>
            <a:pPr>
              <a:lnSpc>
                <a:spcPct val="150000"/>
              </a:lnSpc>
            </a:pPr>
            <a:r>
              <a:rPr lang="en-GB" sz="2800" b="1" dirty="0"/>
              <a:t> </a:t>
            </a:r>
            <a:r>
              <a:rPr lang="en-GB" sz="2800" dirty="0"/>
              <a:t>Flexible</a:t>
            </a:r>
          </a:p>
          <a:p>
            <a:pPr>
              <a:lnSpc>
                <a:spcPct val="150000"/>
              </a:lnSpc>
            </a:pPr>
            <a:r>
              <a:rPr lang="en-GB" sz="2800" dirty="0"/>
              <a:t> Community</a:t>
            </a:r>
          </a:p>
          <a:p>
            <a:pPr>
              <a:lnSpc>
                <a:spcPct val="150000"/>
              </a:lnSpc>
            </a:pPr>
            <a:r>
              <a:rPr lang="en-GB" sz="2800" dirty="0"/>
              <a:t> Give back</a:t>
            </a:r>
          </a:p>
        </p:txBody>
      </p:sp>
      <p:sp>
        <p:nvSpPr>
          <p:cNvPr id="6" name="Title 9">
            <a:extLst>
              <a:ext uri="{FF2B5EF4-FFF2-40B4-BE49-F238E27FC236}">
                <a16:creationId xmlns:a16="http://schemas.microsoft.com/office/drawing/2014/main" id="{DEEEF03D-BA2C-441B-9E5D-169EEB46081E}"/>
              </a:ext>
            </a:extLst>
          </p:cNvPr>
          <p:cNvSpPr txBox="1">
            <a:spLocks/>
          </p:cNvSpPr>
          <p:nvPr/>
        </p:nvSpPr>
        <p:spPr>
          <a:xfrm>
            <a:off x="3253123" y="0"/>
            <a:ext cx="4017200" cy="1089061"/>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r>
              <a:rPr lang="en-GB" sz="3600" b="1">
                <a:solidFill>
                  <a:srgbClr val="303FDC"/>
                </a:solidFill>
                <a:latin typeface="Nunito Sans ExtraBold" pitchFamily="2" charset="77"/>
              </a:rPr>
              <a:t>Trustee Workshop</a:t>
            </a:r>
            <a:endParaRPr lang="en-GB" sz="3600" b="1" dirty="0">
              <a:solidFill>
                <a:srgbClr val="303FDC"/>
              </a:solidFill>
              <a:latin typeface="Nunito Sans ExtraBold" pitchFamily="2" charset="77"/>
            </a:endParaRPr>
          </a:p>
        </p:txBody>
      </p:sp>
      <p:pic>
        <p:nvPicPr>
          <p:cNvPr id="7" name="Picture 6" descr="A group of people sitting at a table&#10;&#10;Description automatically generated with medium confidence">
            <a:extLst>
              <a:ext uri="{FF2B5EF4-FFF2-40B4-BE49-F238E27FC236}">
                <a16:creationId xmlns:a16="http://schemas.microsoft.com/office/drawing/2014/main" id="{ACB1E105-59F8-40E3-8AA4-8217CD226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62" y="282542"/>
            <a:ext cx="3154166" cy="837825"/>
          </a:xfrm>
          <a:prstGeom prst="rect">
            <a:avLst/>
          </a:prstGeom>
        </p:spPr>
      </p:pic>
      <p:sp>
        <p:nvSpPr>
          <p:cNvPr id="8" name="TextBox 7">
            <a:extLst>
              <a:ext uri="{FF2B5EF4-FFF2-40B4-BE49-F238E27FC236}">
                <a16:creationId xmlns:a16="http://schemas.microsoft.com/office/drawing/2014/main" id="{AAE55EFC-9A6D-496F-9015-F79ED37F6825}"/>
              </a:ext>
            </a:extLst>
          </p:cNvPr>
          <p:cNvSpPr txBox="1"/>
          <p:nvPr/>
        </p:nvSpPr>
        <p:spPr>
          <a:xfrm>
            <a:off x="622940" y="1099335"/>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grpSp>
        <p:nvGrpSpPr>
          <p:cNvPr id="10" name="Group 9">
            <a:extLst>
              <a:ext uri="{FF2B5EF4-FFF2-40B4-BE49-F238E27FC236}">
                <a16:creationId xmlns:a16="http://schemas.microsoft.com/office/drawing/2014/main" id="{27624F70-E199-4D2E-9CED-0BF87C527BF5}"/>
              </a:ext>
            </a:extLst>
          </p:cNvPr>
          <p:cNvGrpSpPr/>
          <p:nvPr/>
        </p:nvGrpSpPr>
        <p:grpSpPr>
          <a:xfrm>
            <a:off x="10113200" y="966022"/>
            <a:ext cx="1418898" cy="5810897"/>
            <a:chOff x="10080000" y="936000"/>
            <a:chExt cx="1418898" cy="5810897"/>
          </a:xfrm>
        </p:grpSpPr>
        <p:pic>
          <p:nvPicPr>
            <p:cNvPr id="11" name="Picture 10" descr="A group of people standing on a hill with a sunset in the background&#10;&#10;Description automatically generated with low confidence">
              <a:extLst>
                <a:ext uri="{FF2B5EF4-FFF2-40B4-BE49-F238E27FC236}">
                  <a16:creationId xmlns:a16="http://schemas.microsoft.com/office/drawing/2014/main" id="{395ED097-E42B-4597-97DC-C3C1130FD5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12" name="Picture 11" descr="A group of people on a mountain&#10;&#10;Description automatically generated with medium confidence">
              <a:extLst>
                <a:ext uri="{FF2B5EF4-FFF2-40B4-BE49-F238E27FC236}">
                  <a16:creationId xmlns:a16="http://schemas.microsoft.com/office/drawing/2014/main" id="{AE1FA924-83A0-49E0-A1A0-D3CD7F6ED4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3" name="Picture 12" descr="A group of people in a raft&#10;&#10;Description automatically generated with medium confidence">
              <a:extLst>
                <a:ext uri="{FF2B5EF4-FFF2-40B4-BE49-F238E27FC236}">
                  <a16:creationId xmlns:a16="http://schemas.microsoft.com/office/drawing/2014/main" id="{A8AFD733-1C65-48FC-AFD6-440DE901C1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4" name="Picture 13" descr="A group of people riding bikes on a dirt road&#10;&#10;Description automatically generated">
              <a:extLst>
                <a:ext uri="{FF2B5EF4-FFF2-40B4-BE49-F238E27FC236}">
                  <a16:creationId xmlns:a16="http://schemas.microsoft.com/office/drawing/2014/main" id="{6B854D25-A75B-4967-9F7E-651E45A4C2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grpSp>
    </p:spTree>
    <p:extLst>
      <p:ext uri="{BB962C8B-B14F-4D97-AF65-F5344CB8AC3E}">
        <p14:creationId xmlns:p14="http://schemas.microsoft.com/office/powerpoint/2010/main" val="319349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1699F5-9FF7-4F6E-AB48-703DC2D869AF}"/>
              </a:ext>
            </a:extLst>
          </p:cNvPr>
          <p:cNvSpPr>
            <a:spLocks noGrp="1"/>
          </p:cNvSpPr>
          <p:nvPr>
            <p:ph type="ctrTitle"/>
          </p:nvPr>
        </p:nvSpPr>
        <p:spPr/>
        <p:txBody>
          <a:bodyPr/>
          <a:lstStyle/>
          <a:p>
            <a:endParaRPr lang="en-GB"/>
          </a:p>
        </p:txBody>
      </p:sp>
      <p:sp>
        <p:nvSpPr>
          <p:cNvPr id="4" name="Subtitle 3">
            <a:extLst>
              <a:ext uri="{FF2B5EF4-FFF2-40B4-BE49-F238E27FC236}">
                <a16:creationId xmlns:a16="http://schemas.microsoft.com/office/drawing/2014/main" id="{2968F006-B914-42DF-AA7B-A1DBE173FCB5}"/>
              </a:ext>
            </a:extLst>
          </p:cNvPr>
          <p:cNvSpPr>
            <a:spLocks noGrp="1"/>
          </p:cNvSpPr>
          <p:nvPr>
            <p:ph type="subTitle" idx="4"/>
          </p:nvPr>
        </p:nvSpPr>
        <p:spPr/>
        <p:txBody>
          <a:bodyPr/>
          <a:lstStyle/>
          <a:p>
            <a:endParaRPr lang="en-GB"/>
          </a:p>
        </p:txBody>
      </p:sp>
      <p:sp>
        <p:nvSpPr>
          <p:cNvPr id="5" name="Text Placeholder 4">
            <a:extLst>
              <a:ext uri="{FF2B5EF4-FFF2-40B4-BE49-F238E27FC236}">
                <a16:creationId xmlns:a16="http://schemas.microsoft.com/office/drawing/2014/main" id="{8B86C224-612F-45C5-A015-82355E77A977}"/>
              </a:ext>
            </a:extLst>
          </p:cNvPr>
          <p:cNvSpPr>
            <a:spLocks noGrp="1"/>
          </p:cNvSpPr>
          <p:nvPr>
            <p:ph type="body" sz="quarter" idx="10"/>
          </p:nvPr>
        </p:nvSpPr>
        <p:spPr>
          <a:xfrm>
            <a:off x="883577" y="1615530"/>
            <a:ext cx="9146247" cy="4502943"/>
          </a:xfrm>
        </p:spPr>
        <p:txBody>
          <a:bodyPr/>
          <a:lstStyle/>
          <a:p>
            <a:pPr marL="10800" indent="0">
              <a:buNone/>
            </a:pPr>
            <a:r>
              <a:rPr lang="en-GB" sz="3200" b="1" dirty="0"/>
              <a:t>Preparation for recruiting</a:t>
            </a:r>
          </a:p>
          <a:p>
            <a:pPr marL="10800" indent="0">
              <a:lnSpc>
                <a:spcPct val="100000"/>
              </a:lnSpc>
              <a:buNone/>
            </a:pPr>
            <a:endParaRPr lang="en-GB" sz="800" b="1" dirty="0"/>
          </a:p>
          <a:p>
            <a:pPr>
              <a:lnSpc>
                <a:spcPct val="150000"/>
              </a:lnSpc>
            </a:pPr>
            <a:r>
              <a:rPr lang="en-GB" sz="2800" dirty="0"/>
              <a:t>  What skills?</a:t>
            </a:r>
          </a:p>
          <a:p>
            <a:pPr>
              <a:lnSpc>
                <a:spcPct val="150000"/>
              </a:lnSpc>
            </a:pPr>
            <a:r>
              <a:rPr lang="en-GB" sz="2800" dirty="0"/>
              <a:t>  Role description? It is recruitment friendly?</a:t>
            </a:r>
          </a:p>
          <a:p>
            <a:pPr>
              <a:lnSpc>
                <a:spcPct val="150000"/>
              </a:lnSpc>
            </a:pPr>
            <a:r>
              <a:rPr lang="en-GB" sz="2800" dirty="0"/>
              <a:t>  How advertise?</a:t>
            </a:r>
          </a:p>
          <a:p>
            <a:pPr>
              <a:lnSpc>
                <a:spcPct val="150000"/>
              </a:lnSpc>
            </a:pPr>
            <a:r>
              <a:rPr lang="en-GB" sz="2800" dirty="0"/>
              <a:t>  What is the recruitment process? </a:t>
            </a:r>
          </a:p>
          <a:p>
            <a:pPr>
              <a:lnSpc>
                <a:spcPct val="150000"/>
              </a:lnSpc>
            </a:pPr>
            <a:r>
              <a:rPr lang="en-GB" sz="2800" dirty="0"/>
              <a:t>  Induction? </a:t>
            </a:r>
          </a:p>
          <a:p>
            <a:pPr>
              <a:lnSpc>
                <a:spcPct val="200000"/>
              </a:lnSpc>
            </a:pPr>
            <a:endParaRPr lang="en-GB" sz="2800"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4F08610A-282C-4F1A-8FE4-C56287E46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7" name="Title 9">
            <a:extLst>
              <a:ext uri="{FF2B5EF4-FFF2-40B4-BE49-F238E27FC236}">
                <a16:creationId xmlns:a16="http://schemas.microsoft.com/office/drawing/2014/main" id="{A94D0427-3C29-4C15-A948-CF6A03039253}"/>
              </a:ext>
            </a:extLst>
          </p:cNvPr>
          <p:cNvSpPr txBox="1">
            <a:spLocks/>
          </p:cNvSpPr>
          <p:nvPr/>
        </p:nvSpPr>
        <p:spPr>
          <a:xfrm>
            <a:off x="3513761" y="10273"/>
            <a:ext cx="4017200" cy="1089061"/>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r>
              <a:rPr lang="en-GB" sz="3600" b="1" dirty="0">
                <a:solidFill>
                  <a:srgbClr val="303FDC"/>
                </a:solidFill>
                <a:latin typeface="Nunito Sans ExtraBold" pitchFamily="2" charset="77"/>
              </a:rPr>
              <a:t>Trustee Workshop</a:t>
            </a:r>
          </a:p>
        </p:txBody>
      </p:sp>
      <p:sp>
        <p:nvSpPr>
          <p:cNvPr id="8" name="TextBox 7">
            <a:extLst>
              <a:ext uri="{FF2B5EF4-FFF2-40B4-BE49-F238E27FC236}">
                <a16:creationId xmlns:a16="http://schemas.microsoft.com/office/drawing/2014/main" id="{FAE79923-C0EF-48A6-A51D-DABDCE272B5B}"/>
              </a:ext>
            </a:extLst>
          </p:cNvPr>
          <p:cNvSpPr txBox="1"/>
          <p:nvPr/>
        </p:nvSpPr>
        <p:spPr>
          <a:xfrm>
            <a:off x="883578" y="1109608"/>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grpSp>
        <p:nvGrpSpPr>
          <p:cNvPr id="12" name="Group 11">
            <a:extLst>
              <a:ext uri="{FF2B5EF4-FFF2-40B4-BE49-F238E27FC236}">
                <a16:creationId xmlns:a16="http://schemas.microsoft.com/office/drawing/2014/main" id="{837DD8AA-9D13-4A6A-A6A4-37770A1C7DCA}"/>
              </a:ext>
            </a:extLst>
          </p:cNvPr>
          <p:cNvGrpSpPr/>
          <p:nvPr/>
        </p:nvGrpSpPr>
        <p:grpSpPr>
          <a:xfrm>
            <a:off x="10070919" y="928687"/>
            <a:ext cx="1441042" cy="5670757"/>
            <a:chOff x="10080000" y="900000"/>
            <a:chExt cx="1441042" cy="5857396"/>
          </a:xfrm>
        </p:grpSpPr>
        <p:pic>
          <p:nvPicPr>
            <p:cNvPr id="13" name="Picture 12" descr="A picture containing grass, person, outdoor, athletic game&#10;&#10;Description automatically generated">
              <a:extLst>
                <a:ext uri="{FF2B5EF4-FFF2-40B4-BE49-F238E27FC236}">
                  <a16:creationId xmlns:a16="http://schemas.microsoft.com/office/drawing/2014/main" id="{6C19DB40-5AF7-42B0-804E-EB7F27209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080000" y="900000"/>
              <a:ext cx="1429396" cy="1418898"/>
            </a:xfrm>
            <a:prstGeom prst="rect">
              <a:avLst/>
            </a:prstGeom>
          </p:spPr>
        </p:pic>
        <p:pic>
          <p:nvPicPr>
            <p:cNvPr id="14" name="Picture 13" descr="A bird on a person's shoulder&#10;&#10;Description automatically generated with low confidence">
              <a:extLst>
                <a:ext uri="{FF2B5EF4-FFF2-40B4-BE49-F238E27FC236}">
                  <a16:creationId xmlns:a16="http://schemas.microsoft.com/office/drawing/2014/main" id="{BF98FF2F-7A21-4991-90AB-B55302617C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41042" cy="1429722"/>
            </a:xfrm>
            <a:prstGeom prst="rect">
              <a:avLst/>
            </a:prstGeom>
          </p:spPr>
        </p:pic>
        <p:pic>
          <p:nvPicPr>
            <p:cNvPr id="15" name="Picture 14" descr="Two boys posing for a picture&#10;&#10;Description automatically generated with low confidence">
              <a:extLst>
                <a:ext uri="{FF2B5EF4-FFF2-40B4-BE49-F238E27FC236}">
                  <a16:creationId xmlns:a16="http://schemas.microsoft.com/office/drawing/2014/main" id="{ADC73004-5A6D-42C6-BEB3-4E92FBEBD2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0000" y="3852000"/>
              <a:ext cx="1429396" cy="1429396"/>
            </a:xfrm>
            <a:prstGeom prst="rect">
              <a:avLst/>
            </a:prstGeom>
          </p:spPr>
        </p:pic>
        <p:pic>
          <p:nvPicPr>
            <p:cNvPr id="16" name="Picture 15" descr="A picture containing person, people&#10;&#10;Description automatically generated">
              <a:extLst>
                <a:ext uri="{FF2B5EF4-FFF2-40B4-BE49-F238E27FC236}">
                  <a16:creationId xmlns:a16="http://schemas.microsoft.com/office/drawing/2014/main" id="{0D7D3F59-5627-49AE-830E-A32077E480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29396" cy="1429396"/>
            </a:xfrm>
            <a:prstGeom prst="rect">
              <a:avLst/>
            </a:prstGeom>
          </p:spPr>
        </p:pic>
      </p:grpSp>
    </p:spTree>
    <p:extLst>
      <p:ext uri="{BB962C8B-B14F-4D97-AF65-F5344CB8AC3E}">
        <p14:creationId xmlns:p14="http://schemas.microsoft.com/office/powerpoint/2010/main" val="245696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A7C185-4641-4C24-BC84-229B8C7FD2B3}"/>
              </a:ext>
            </a:extLst>
          </p:cNvPr>
          <p:cNvSpPr>
            <a:spLocks noGrp="1"/>
          </p:cNvSpPr>
          <p:nvPr>
            <p:ph type="ctrTitle"/>
          </p:nvPr>
        </p:nvSpPr>
        <p:spPr/>
        <p:txBody>
          <a:bodyPr/>
          <a:lstStyle/>
          <a:p>
            <a:endParaRPr lang="en-GB"/>
          </a:p>
        </p:txBody>
      </p:sp>
      <p:sp>
        <p:nvSpPr>
          <p:cNvPr id="4" name="Subtitle 3">
            <a:extLst>
              <a:ext uri="{FF2B5EF4-FFF2-40B4-BE49-F238E27FC236}">
                <a16:creationId xmlns:a16="http://schemas.microsoft.com/office/drawing/2014/main" id="{4AB1A7DE-526B-46D1-9E4C-EC99B0C116AA}"/>
              </a:ext>
            </a:extLst>
          </p:cNvPr>
          <p:cNvSpPr>
            <a:spLocks noGrp="1"/>
          </p:cNvSpPr>
          <p:nvPr>
            <p:ph type="subTitle" idx="4"/>
          </p:nvPr>
        </p:nvSpPr>
        <p:spPr/>
        <p:txBody>
          <a:bodyPr/>
          <a:lstStyle/>
          <a:p>
            <a:endParaRPr lang="en-GB"/>
          </a:p>
        </p:txBody>
      </p:sp>
      <p:sp>
        <p:nvSpPr>
          <p:cNvPr id="5" name="Text Placeholder 4">
            <a:extLst>
              <a:ext uri="{FF2B5EF4-FFF2-40B4-BE49-F238E27FC236}">
                <a16:creationId xmlns:a16="http://schemas.microsoft.com/office/drawing/2014/main" id="{1E989CCF-74A3-46A5-8AD5-794E4DB667CC}"/>
              </a:ext>
            </a:extLst>
          </p:cNvPr>
          <p:cNvSpPr>
            <a:spLocks noGrp="1"/>
          </p:cNvSpPr>
          <p:nvPr>
            <p:ph type="body" sz="quarter" idx="10"/>
          </p:nvPr>
        </p:nvSpPr>
        <p:spPr>
          <a:xfrm>
            <a:off x="693102" y="1600528"/>
            <a:ext cx="8171738" cy="3871585"/>
          </a:xfrm>
        </p:spPr>
        <p:txBody>
          <a:bodyPr/>
          <a:lstStyle/>
          <a:p>
            <a:pPr marL="10800" indent="0">
              <a:lnSpc>
                <a:spcPct val="150000"/>
              </a:lnSpc>
              <a:buNone/>
            </a:pPr>
            <a:r>
              <a:rPr lang="en-GB" sz="3200" b="1" dirty="0"/>
              <a:t>Attracting volunteers:</a:t>
            </a:r>
          </a:p>
          <a:p>
            <a:pPr marL="10800" indent="0">
              <a:lnSpc>
                <a:spcPct val="100000"/>
              </a:lnSpc>
              <a:buNone/>
            </a:pPr>
            <a:endParaRPr lang="en-GB" sz="800" b="1" dirty="0"/>
          </a:p>
          <a:p>
            <a:pPr>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 Section teams</a:t>
            </a:r>
          </a:p>
          <a:p>
            <a:pPr>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 Get in front of parents  </a:t>
            </a:r>
          </a:p>
          <a:p>
            <a:pPr>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 Local businesses/ universities/ networks</a:t>
            </a:r>
            <a:endParaRPr lang="en-GB"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 Young people leaving explorers  </a:t>
            </a:r>
          </a:p>
          <a:p>
            <a:pPr>
              <a:lnSpc>
                <a:spcPct val="107000"/>
              </a:lnSpc>
              <a:spcAft>
                <a:spcPts val="800"/>
              </a:spcAft>
            </a:pPr>
            <a:r>
              <a:rPr lang="en-GB" sz="2800" dirty="0">
                <a:latin typeface="+mn-lt"/>
                <a:ea typeface="Calibri" panose="020F0502020204030204" pitchFamily="34" charset="0"/>
                <a:cs typeface="Times New Roman" panose="02020603050405020304" pitchFamily="18" charset="0"/>
              </a:rPr>
              <a:t> Local advertising</a:t>
            </a:r>
            <a:r>
              <a:rPr lang="en-GB" sz="2800" dirty="0">
                <a:effectLst/>
                <a:latin typeface="+mn-lt"/>
                <a:ea typeface="Calibri" panose="020F0502020204030204" pitchFamily="34" charset="0"/>
                <a:cs typeface="Times New Roman" panose="02020603050405020304" pitchFamily="18" charset="0"/>
              </a:rPr>
              <a:t> – social media, LinkedIn</a:t>
            </a:r>
            <a:r>
              <a:rPr lang="en-GB" sz="2800" dirty="0">
                <a:latin typeface="+mn-lt"/>
                <a:ea typeface="Calibri" panose="020F0502020204030204" pitchFamily="34" charset="0"/>
                <a:cs typeface="Times New Roman" panose="02020603050405020304" pitchFamily="18" charset="0"/>
              </a:rPr>
              <a:t>, posters</a:t>
            </a:r>
            <a:endParaRPr lang="en-GB" sz="2800" dirty="0">
              <a:effectLst/>
              <a:latin typeface="+mn-lt"/>
              <a:ea typeface="Calibri" panose="020F0502020204030204" pitchFamily="34" charset="0"/>
              <a:cs typeface="Times New Roman" panose="02020603050405020304" pitchFamily="18" charset="0"/>
            </a:endParaRPr>
          </a:p>
          <a:p>
            <a:pPr marL="10800" indent="0">
              <a:lnSpc>
                <a:spcPct val="150000"/>
              </a:lnSpc>
              <a:buNone/>
            </a:pPr>
            <a:endParaRPr lang="en-GB" sz="2800" b="1"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7C7DF485-5652-45CD-9C0B-18576F00F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24" y="235665"/>
            <a:ext cx="3154166" cy="837825"/>
          </a:xfrm>
          <a:prstGeom prst="rect">
            <a:avLst/>
          </a:prstGeom>
        </p:spPr>
      </p:pic>
      <p:sp>
        <p:nvSpPr>
          <p:cNvPr id="7" name="Title 9">
            <a:extLst>
              <a:ext uri="{FF2B5EF4-FFF2-40B4-BE49-F238E27FC236}">
                <a16:creationId xmlns:a16="http://schemas.microsoft.com/office/drawing/2014/main" id="{8378A99F-BB80-4BA3-A21A-8EB8D9888AFD}"/>
              </a:ext>
            </a:extLst>
          </p:cNvPr>
          <p:cNvSpPr txBox="1">
            <a:spLocks/>
          </p:cNvSpPr>
          <p:nvPr/>
        </p:nvSpPr>
        <p:spPr>
          <a:xfrm>
            <a:off x="3323285" y="10273"/>
            <a:ext cx="4017200" cy="1089061"/>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r>
              <a:rPr lang="en-GB" sz="3600" b="1" dirty="0">
                <a:solidFill>
                  <a:srgbClr val="303FDC"/>
                </a:solidFill>
                <a:latin typeface="Nunito Sans ExtraBold" pitchFamily="2" charset="77"/>
              </a:rPr>
              <a:t>Trustee Workshop</a:t>
            </a:r>
          </a:p>
        </p:txBody>
      </p:sp>
      <p:sp>
        <p:nvSpPr>
          <p:cNvPr id="8" name="TextBox 7">
            <a:extLst>
              <a:ext uri="{FF2B5EF4-FFF2-40B4-BE49-F238E27FC236}">
                <a16:creationId xmlns:a16="http://schemas.microsoft.com/office/drawing/2014/main" id="{DBFF40F1-F48C-48B9-AB1B-8C3218BD87D6}"/>
              </a:ext>
            </a:extLst>
          </p:cNvPr>
          <p:cNvSpPr txBox="1"/>
          <p:nvPr/>
        </p:nvSpPr>
        <p:spPr>
          <a:xfrm>
            <a:off x="693102" y="1109608"/>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grpSp>
        <p:nvGrpSpPr>
          <p:cNvPr id="10" name="Group 9">
            <a:extLst>
              <a:ext uri="{FF2B5EF4-FFF2-40B4-BE49-F238E27FC236}">
                <a16:creationId xmlns:a16="http://schemas.microsoft.com/office/drawing/2014/main" id="{20650B4D-59E8-4A6E-94BB-6B256FD12DEC}"/>
              </a:ext>
            </a:extLst>
          </p:cNvPr>
          <p:cNvGrpSpPr/>
          <p:nvPr/>
        </p:nvGrpSpPr>
        <p:grpSpPr>
          <a:xfrm>
            <a:off x="10080000" y="936000"/>
            <a:ext cx="1418898" cy="5810897"/>
            <a:chOff x="10080000" y="936000"/>
            <a:chExt cx="1418898" cy="5810897"/>
          </a:xfrm>
        </p:grpSpPr>
        <p:pic>
          <p:nvPicPr>
            <p:cNvPr id="11" name="Picture 10" descr="A group of people standing on a hill with a sunset in the background&#10;&#10;Description automatically generated with low confidence">
              <a:extLst>
                <a:ext uri="{FF2B5EF4-FFF2-40B4-BE49-F238E27FC236}">
                  <a16:creationId xmlns:a16="http://schemas.microsoft.com/office/drawing/2014/main" id="{735E1AFA-C85A-4C01-B2A0-802620ED43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12" name="Picture 11" descr="A group of people on a mountain&#10;&#10;Description automatically generated with medium confidence">
              <a:extLst>
                <a:ext uri="{FF2B5EF4-FFF2-40B4-BE49-F238E27FC236}">
                  <a16:creationId xmlns:a16="http://schemas.microsoft.com/office/drawing/2014/main" id="{C93B3BC3-DA7B-4393-B6A9-EB78142BF0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3" name="Picture 12" descr="A group of people in a raft&#10;&#10;Description automatically generated with medium confidence">
              <a:extLst>
                <a:ext uri="{FF2B5EF4-FFF2-40B4-BE49-F238E27FC236}">
                  <a16:creationId xmlns:a16="http://schemas.microsoft.com/office/drawing/2014/main" id="{DC6D488E-F4A4-4686-AC02-35675F408E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4" name="Picture 13" descr="A group of people riding bikes on a dirt road&#10;&#10;Description automatically generated">
              <a:extLst>
                <a:ext uri="{FF2B5EF4-FFF2-40B4-BE49-F238E27FC236}">
                  <a16:creationId xmlns:a16="http://schemas.microsoft.com/office/drawing/2014/main" id="{2F2C6DFC-8E85-4E9E-A8C0-F678E7B8C0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grpSp>
      <p:sp>
        <p:nvSpPr>
          <p:cNvPr id="9" name="TextBox 8">
            <a:extLst>
              <a:ext uri="{FF2B5EF4-FFF2-40B4-BE49-F238E27FC236}">
                <a16:creationId xmlns:a16="http://schemas.microsoft.com/office/drawing/2014/main" id="{AB091791-6CA1-4008-9755-EB26A9344A58}"/>
              </a:ext>
            </a:extLst>
          </p:cNvPr>
          <p:cNvSpPr txBox="1"/>
          <p:nvPr/>
        </p:nvSpPr>
        <p:spPr>
          <a:xfrm>
            <a:off x="345675" y="5681617"/>
            <a:ext cx="9372600" cy="523220"/>
          </a:xfrm>
          <a:prstGeom prst="rect">
            <a:avLst/>
          </a:prstGeom>
          <a:noFill/>
          <a:ln>
            <a:solidFill>
              <a:srgbClr val="3524A5"/>
            </a:solidFill>
          </a:ln>
        </p:spPr>
        <p:txBody>
          <a:bodyPr wrap="square" rtlCol="0">
            <a:spAutoFit/>
          </a:bodyPr>
          <a:lstStyle/>
          <a:p>
            <a:r>
              <a:rPr lang="en-GB" sz="2800" b="1" dirty="0">
                <a:solidFill>
                  <a:srgbClr val="303FDC"/>
                </a:solidFill>
              </a:rPr>
              <a:t>Ask F2F, emphasise benefits and match skill set to need</a:t>
            </a:r>
          </a:p>
        </p:txBody>
      </p:sp>
    </p:spTree>
    <p:extLst>
      <p:ext uri="{BB962C8B-B14F-4D97-AF65-F5344CB8AC3E}">
        <p14:creationId xmlns:p14="http://schemas.microsoft.com/office/powerpoint/2010/main" val="116120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90FFDD-73E2-467F-85FF-3CB000784CF9}"/>
              </a:ext>
            </a:extLst>
          </p:cNvPr>
          <p:cNvSpPr>
            <a:spLocks noGrp="1"/>
          </p:cNvSpPr>
          <p:nvPr>
            <p:ph type="pic" sz="quarter" idx="11"/>
          </p:nvPr>
        </p:nvSpPr>
        <p:spPr/>
      </p:sp>
      <p:sp>
        <p:nvSpPr>
          <p:cNvPr id="3" name="Title 2">
            <a:extLst>
              <a:ext uri="{FF2B5EF4-FFF2-40B4-BE49-F238E27FC236}">
                <a16:creationId xmlns:a16="http://schemas.microsoft.com/office/drawing/2014/main" id="{11CC5B91-AB35-442A-9718-09F60C056E56}"/>
              </a:ext>
            </a:extLst>
          </p:cNvPr>
          <p:cNvSpPr>
            <a:spLocks noGrp="1"/>
          </p:cNvSpPr>
          <p:nvPr>
            <p:ph type="ctrTitle"/>
          </p:nvPr>
        </p:nvSpPr>
        <p:spPr/>
        <p:txBody>
          <a:bodyPr/>
          <a:lstStyle/>
          <a:p>
            <a:endParaRPr lang="en-GB"/>
          </a:p>
        </p:txBody>
      </p:sp>
      <p:sp>
        <p:nvSpPr>
          <p:cNvPr id="4" name="Subtitle 3">
            <a:extLst>
              <a:ext uri="{FF2B5EF4-FFF2-40B4-BE49-F238E27FC236}">
                <a16:creationId xmlns:a16="http://schemas.microsoft.com/office/drawing/2014/main" id="{C5F726C1-55CC-4ED9-A06C-852FF03813A6}"/>
              </a:ext>
            </a:extLst>
          </p:cNvPr>
          <p:cNvSpPr>
            <a:spLocks noGrp="1"/>
          </p:cNvSpPr>
          <p:nvPr>
            <p:ph type="subTitle" idx="4"/>
          </p:nvPr>
        </p:nvSpPr>
        <p:spPr/>
        <p:txBody>
          <a:bodyPr/>
          <a:lstStyle/>
          <a:p>
            <a:endParaRPr lang="en-GB"/>
          </a:p>
        </p:txBody>
      </p:sp>
      <p:sp>
        <p:nvSpPr>
          <p:cNvPr id="5" name="Text Placeholder 4">
            <a:extLst>
              <a:ext uri="{FF2B5EF4-FFF2-40B4-BE49-F238E27FC236}">
                <a16:creationId xmlns:a16="http://schemas.microsoft.com/office/drawing/2014/main" id="{7D6AE79B-6E14-4F62-8721-707C94414EAD}"/>
              </a:ext>
            </a:extLst>
          </p:cNvPr>
          <p:cNvSpPr>
            <a:spLocks noGrp="1"/>
          </p:cNvSpPr>
          <p:nvPr>
            <p:ph type="body" sz="quarter" idx="10"/>
          </p:nvPr>
        </p:nvSpPr>
        <p:spPr>
          <a:xfrm>
            <a:off x="565078" y="1415614"/>
            <a:ext cx="4372922" cy="4707330"/>
          </a:xfrm>
        </p:spPr>
        <p:txBody>
          <a:bodyPr/>
          <a:lstStyle/>
          <a:p>
            <a:pPr marL="10800" indent="0">
              <a:buNone/>
            </a:pPr>
            <a:r>
              <a:rPr lang="en-GB" sz="3200" b="1" dirty="0"/>
              <a:t>Recruitment Resources</a:t>
            </a:r>
          </a:p>
          <a:p>
            <a:endParaRPr lang="en-GB" dirty="0"/>
          </a:p>
          <a:p>
            <a:pPr marL="10800" indent="0">
              <a:buNone/>
            </a:pPr>
            <a:r>
              <a:rPr lang="en-GB" dirty="0"/>
              <a:t>Scouts.org.uk						</a:t>
            </a:r>
          </a:p>
        </p:txBody>
      </p:sp>
      <p:pic>
        <p:nvPicPr>
          <p:cNvPr id="6" name="Picture 5" descr="A group of people sitting at a table&#10;&#10;Description automatically generated with medium confidence">
            <a:extLst>
              <a:ext uri="{FF2B5EF4-FFF2-40B4-BE49-F238E27FC236}">
                <a16:creationId xmlns:a16="http://schemas.microsoft.com/office/drawing/2014/main" id="{2BEBE398-D110-47FE-BC9C-DDB750D110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8880"/>
            <a:ext cx="3154166" cy="837825"/>
          </a:xfrm>
          <a:prstGeom prst="rect">
            <a:avLst/>
          </a:prstGeom>
        </p:spPr>
      </p:pic>
      <p:sp>
        <p:nvSpPr>
          <p:cNvPr id="7" name="Title 9">
            <a:extLst>
              <a:ext uri="{FF2B5EF4-FFF2-40B4-BE49-F238E27FC236}">
                <a16:creationId xmlns:a16="http://schemas.microsoft.com/office/drawing/2014/main" id="{A9CD37D0-0CFC-47B5-83A4-857B08B8E584}"/>
              </a:ext>
            </a:extLst>
          </p:cNvPr>
          <p:cNvSpPr txBox="1">
            <a:spLocks/>
          </p:cNvSpPr>
          <p:nvPr/>
        </p:nvSpPr>
        <p:spPr>
          <a:xfrm>
            <a:off x="3195261" y="-146512"/>
            <a:ext cx="4017200" cy="1089061"/>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r>
              <a:rPr lang="en-GB" sz="3600" b="1" dirty="0">
                <a:solidFill>
                  <a:srgbClr val="303FDC"/>
                </a:solidFill>
                <a:latin typeface="Nunito Sans ExtraBold" pitchFamily="2" charset="77"/>
              </a:rPr>
              <a:t>Trustee Workshop</a:t>
            </a:r>
          </a:p>
        </p:txBody>
      </p:sp>
      <p:sp>
        <p:nvSpPr>
          <p:cNvPr id="8" name="TextBox 7">
            <a:extLst>
              <a:ext uri="{FF2B5EF4-FFF2-40B4-BE49-F238E27FC236}">
                <a16:creationId xmlns:a16="http://schemas.microsoft.com/office/drawing/2014/main" id="{AD5F4CB8-7554-4C1B-972E-B008F8AC34A3}"/>
              </a:ext>
            </a:extLst>
          </p:cNvPr>
          <p:cNvSpPr txBox="1"/>
          <p:nvPr/>
        </p:nvSpPr>
        <p:spPr>
          <a:xfrm>
            <a:off x="565078" y="952823"/>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grpSp>
        <p:nvGrpSpPr>
          <p:cNvPr id="9" name="Group 8">
            <a:extLst>
              <a:ext uri="{FF2B5EF4-FFF2-40B4-BE49-F238E27FC236}">
                <a16:creationId xmlns:a16="http://schemas.microsoft.com/office/drawing/2014/main" id="{1DDCD846-83EC-4610-8455-3DA6D8F890F7}"/>
              </a:ext>
            </a:extLst>
          </p:cNvPr>
          <p:cNvGrpSpPr/>
          <p:nvPr/>
        </p:nvGrpSpPr>
        <p:grpSpPr>
          <a:xfrm>
            <a:off x="10185880" y="916705"/>
            <a:ext cx="1441042" cy="5670757"/>
            <a:chOff x="10080000" y="900000"/>
            <a:chExt cx="1441042" cy="5857396"/>
          </a:xfrm>
        </p:grpSpPr>
        <p:pic>
          <p:nvPicPr>
            <p:cNvPr id="10" name="Picture 9" descr="A picture containing grass, person, outdoor, athletic game&#10;&#10;Description automatically generated">
              <a:extLst>
                <a:ext uri="{FF2B5EF4-FFF2-40B4-BE49-F238E27FC236}">
                  <a16:creationId xmlns:a16="http://schemas.microsoft.com/office/drawing/2014/main" id="{05D42BED-57EF-40A2-BE0B-9146F3B948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900000"/>
              <a:ext cx="1429396" cy="1418898"/>
            </a:xfrm>
            <a:prstGeom prst="rect">
              <a:avLst/>
            </a:prstGeom>
          </p:spPr>
        </p:pic>
        <p:pic>
          <p:nvPicPr>
            <p:cNvPr id="11" name="Picture 10" descr="A bird on a person's shoulder&#10;&#10;Description automatically generated with low confidence">
              <a:extLst>
                <a:ext uri="{FF2B5EF4-FFF2-40B4-BE49-F238E27FC236}">
                  <a16:creationId xmlns:a16="http://schemas.microsoft.com/office/drawing/2014/main" id="{45AF6551-1DAC-49DF-B959-6A44AD54C2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2376000"/>
              <a:ext cx="1441042" cy="1429722"/>
            </a:xfrm>
            <a:prstGeom prst="rect">
              <a:avLst/>
            </a:prstGeom>
          </p:spPr>
        </p:pic>
        <p:pic>
          <p:nvPicPr>
            <p:cNvPr id="12" name="Picture 11" descr="Two boys posing for a picture&#10;&#10;Description automatically generated with low confidence">
              <a:extLst>
                <a:ext uri="{FF2B5EF4-FFF2-40B4-BE49-F238E27FC236}">
                  <a16:creationId xmlns:a16="http://schemas.microsoft.com/office/drawing/2014/main" id="{9AED35FF-D104-4A8E-916A-F9D5C9648C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0000" y="3852000"/>
              <a:ext cx="1429396" cy="1429396"/>
            </a:xfrm>
            <a:prstGeom prst="rect">
              <a:avLst/>
            </a:prstGeom>
          </p:spPr>
        </p:pic>
        <p:pic>
          <p:nvPicPr>
            <p:cNvPr id="13" name="Picture 12" descr="A picture containing person, people&#10;&#10;Description automatically generated">
              <a:extLst>
                <a:ext uri="{FF2B5EF4-FFF2-40B4-BE49-F238E27FC236}">
                  <a16:creationId xmlns:a16="http://schemas.microsoft.com/office/drawing/2014/main" id="{D9B94E62-A884-46C2-9176-2174864269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80000" y="5328000"/>
              <a:ext cx="1429396" cy="1429396"/>
            </a:xfrm>
            <a:prstGeom prst="rect">
              <a:avLst/>
            </a:prstGeom>
          </p:spPr>
        </p:pic>
      </p:grpSp>
      <p:pic>
        <p:nvPicPr>
          <p:cNvPr id="14" name="if-youre-better-at-trustee-post-for-linkedin-instagram-and-facebook (1)">
            <a:hlinkClick r:id="" action="ppaction://media"/>
            <a:extLst>
              <a:ext uri="{FF2B5EF4-FFF2-40B4-BE49-F238E27FC236}">
                <a16:creationId xmlns:a16="http://schemas.microsoft.com/office/drawing/2014/main" id="{D949A5C8-818E-41A9-80DA-1740E2FFBABF}"/>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6140169" y="2330310"/>
            <a:ext cx="3846195" cy="3846195"/>
          </a:xfrm>
          <a:prstGeom prst="rect">
            <a:avLst/>
          </a:prstGeom>
        </p:spPr>
      </p:pic>
      <p:pic>
        <p:nvPicPr>
          <p:cNvPr id="17" name="Picture 16">
            <a:extLst>
              <a:ext uri="{FF2B5EF4-FFF2-40B4-BE49-F238E27FC236}">
                <a16:creationId xmlns:a16="http://schemas.microsoft.com/office/drawing/2014/main" id="{11086414-9048-4502-B846-010700966B95}"/>
              </a:ext>
            </a:extLst>
          </p:cNvPr>
          <p:cNvPicPr>
            <a:picLocks noChangeAspect="1"/>
          </p:cNvPicPr>
          <p:nvPr/>
        </p:nvPicPr>
        <p:blipFill rotWithShape="1">
          <a:blip r:embed="rId11"/>
          <a:srcRect l="22852" t="4740" r="21184" b="4740"/>
          <a:stretch/>
        </p:blipFill>
        <p:spPr>
          <a:xfrm>
            <a:off x="723919" y="2345674"/>
            <a:ext cx="4479942" cy="4074043"/>
          </a:xfrm>
          <a:prstGeom prst="rect">
            <a:avLst/>
          </a:prstGeom>
        </p:spPr>
      </p:pic>
      <p:sp>
        <p:nvSpPr>
          <p:cNvPr id="18" name="TextBox 17">
            <a:extLst>
              <a:ext uri="{FF2B5EF4-FFF2-40B4-BE49-F238E27FC236}">
                <a16:creationId xmlns:a16="http://schemas.microsoft.com/office/drawing/2014/main" id="{09524951-2D02-406D-84D2-8081E58F468D}"/>
              </a:ext>
            </a:extLst>
          </p:cNvPr>
          <p:cNvSpPr txBox="1"/>
          <p:nvPr/>
        </p:nvSpPr>
        <p:spPr>
          <a:xfrm>
            <a:off x="6096000" y="1834160"/>
            <a:ext cx="2757536" cy="369332"/>
          </a:xfrm>
          <a:prstGeom prst="rect">
            <a:avLst/>
          </a:prstGeom>
          <a:noFill/>
        </p:spPr>
        <p:txBody>
          <a:bodyPr wrap="square" rtlCol="0">
            <a:spAutoFit/>
          </a:bodyPr>
          <a:lstStyle/>
          <a:p>
            <a:r>
              <a:rPr lang="en-GB" sz="1800" dirty="0"/>
              <a:t>Scoutsbrand.org.uk</a:t>
            </a:r>
          </a:p>
        </p:txBody>
      </p:sp>
    </p:spTree>
    <p:extLst>
      <p:ext uri="{BB962C8B-B14F-4D97-AF65-F5344CB8AC3E}">
        <p14:creationId xmlns:p14="http://schemas.microsoft.com/office/powerpoint/2010/main" val="202658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69FAE2E-AF0E-4422-8843-EAC7069AE236}"/>
              </a:ext>
            </a:extLst>
          </p:cNvPr>
          <p:cNvSpPr>
            <a:spLocks noGrp="1"/>
          </p:cNvSpPr>
          <p:nvPr>
            <p:ph type="pic" sz="quarter" idx="11"/>
          </p:nvPr>
        </p:nvSpPr>
        <p:spPr/>
      </p:sp>
      <p:sp>
        <p:nvSpPr>
          <p:cNvPr id="3" name="Title 2">
            <a:extLst>
              <a:ext uri="{FF2B5EF4-FFF2-40B4-BE49-F238E27FC236}">
                <a16:creationId xmlns:a16="http://schemas.microsoft.com/office/drawing/2014/main" id="{DE0198D3-CAC1-4425-828A-8FB2DE553082}"/>
              </a:ext>
            </a:extLst>
          </p:cNvPr>
          <p:cNvSpPr>
            <a:spLocks noGrp="1"/>
          </p:cNvSpPr>
          <p:nvPr>
            <p:ph type="ctrTitle"/>
          </p:nvPr>
        </p:nvSpPr>
        <p:spPr/>
        <p:txBody>
          <a:bodyPr/>
          <a:lstStyle/>
          <a:p>
            <a:endParaRPr lang="en-GB"/>
          </a:p>
        </p:txBody>
      </p:sp>
      <p:sp>
        <p:nvSpPr>
          <p:cNvPr id="4" name="Subtitle 3">
            <a:extLst>
              <a:ext uri="{FF2B5EF4-FFF2-40B4-BE49-F238E27FC236}">
                <a16:creationId xmlns:a16="http://schemas.microsoft.com/office/drawing/2014/main" id="{388EBDBB-959C-4D78-9EDA-B0D47E612F4B}"/>
              </a:ext>
            </a:extLst>
          </p:cNvPr>
          <p:cNvSpPr>
            <a:spLocks noGrp="1"/>
          </p:cNvSpPr>
          <p:nvPr>
            <p:ph type="subTitle" idx="4"/>
          </p:nvPr>
        </p:nvSpPr>
        <p:spPr/>
        <p:txBody>
          <a:bodyPr/>
          <a:lstStyle/>
          <a:p>
            <a:endParaRPr lang="en-GB" dirty="0"/>
          </a:p>
        </p:txBody>
      </p:sp>
      <p:sp>
        <p:nvSpPr>
          <p:cNvPr id="5" name="Text Placeholder 4">
            <a:extLst>
              <a:ext uri="{FF2B5EF4-FFF2-40B4-BE49-F238E27FC236}">
                <a16:creationId xmlns:a16="http://schemas.microsoft.com/office/drawing/2014/main" id="{C1571E73-C00A-433C-A40C-325BFAEFC51C}"/>
              </a:ext>
            </a:extLst>
          </p:cNvPr>
          <p:cNvSpPr>
            <a:spLocks noGrp="1"/>
          </p:cNvSpPr>
          <p:nvPr>
            <p:ph type="body" sz="quarter" idx="10"/>
          </p:nvPr>
        </p:nvSpPr>
        <p:spPr>
          <a:xfrm>
            <a:off x="693101" y="1402234"/>
            <a:ext cx="8436611" cy="4502943"/>
          </a:xfrm>
        </p:spPr>
        <p:txBody>
          <a:bodyPr/>
          <a:lstStyle/>
          <a:p>
            <a:pPr marL="10800" indent="0">
              <a:buNone/>
            </a:pPr>
            <a:endParaRPr lang="en-GB" sz="3200" b="1" dirty="0"/>
          </a:p>
          <a:p>
            <a:pPr marL="10800" indent="0">
              <a:buNone/>
            </a:pPr>
            <a:r>
              <a:rPr lang="en-GB" sz="3200" b="1" dirty="0"/>
              <a:t>External resources</a:t>
            </a:r>
          </a:p>
          <a:p>
            <a:pPr>
              <a:lnSpc>
                <a:spcPct val="100000"/>
              </a:lnSpc>
            </a:pPr>
            <a:endParaRPr lang="en-GB" sz="2400" dirty="0">
              <a:solidFill>
                <a:srgbClr val="00B8B8"/>
              </a:solidFill>
              <a:hlinkClick r:id="rId3">
                <a:extLst>
                  <a:ext uri="{A12FA001-AC4F-418D-AE19-62706E023703}">
                    <ahyp:hlinkClr xmlns:ahyp="http://schemas.microsoft.com/office/drawing/2018/hyperlinkcolor" val="tx"/>
                  </a:ext>
                </a:extLst>
              </a:hlinkClick>
            </a:endParaRPr>
          </a:p>
          <a:p>
            <a:pPr>
              <a:lnSpc>
                <a:spcPct val="100000"/>
              </a:lnSpc>
            </a:pPr>
            <a:r>
              <a:rPr lang="en-GB" sz="2400" dirty="0">
                <a:solidFill>
                  <a:schemeClr val="tx1">
                    <a:lumMod val="95000"/>
                    <a:lumOff val="5000"/>
                  </a:schemeClr>
                </a:solidFill>
                <a:latin typeface="+mn-lt"/>
                <a:hlinkClick r:id="rId3">
                  <a:extLst>
                    <a:ext uri="{A12FA001-AC4F-418D-AE19-62706E023703}">
                      <ahyp:hlinkClr xmlns:ahyp="http://schemas.microsoft.com/office/drawing/2018/hyperlinkcolor" val="tx"/>
                    </a:ext>
                  </a:extLst>
                </a:hlinkClick>
              </a:rPr>
              <a:t> Honorary Treasurers Forum</a:t>
            </a:r>
            <a:endParaRPr lang="en-GB" sz="2400" dirty="0">
              <a:solidFill>
                <a:schemeClr val="tx1">
                  <a:lumMod val="95000"/>
                  <a:lumOff val="5000"/>
                </a:schemeClr>
              </a:solidFill>
              <a:latin typeface="+mn-lt"/>
            </a:endParaRPr>
          </a:p>
          <a:p>
            <a:pPr>
              <a:lnSpc>
                <a:spcPct val="100000"/>
              </a:lnSpc>
            </a:pPr>
            <a:r>
              <a:rPr lang="en-GB" sz="2400" dirty="0">
                <a:solidFill>
                  <a:schemeClr val="tx1">
                    <a:lumMod val="95000"/>
                    <a:lumOff val="5000"/>
                  </a:schemeClr>
                </a:solidFill>
                <a:latin typeface="+mn-lt"/>
                <a:hlinkClick r:id="rId4">
                  <a:extLst>
                    <a:ext uri="{A12FA001-AC4F-418D-AE19-62706E023703}">
                      <ahyp:hlinkClr xmlns:ahyp="http://schemas.microsoft.com/office/drawing/2018/hyperlinkcolor" val="tx"/>
                    </a:ext>
                  </a:extLst>
                </a:hlinkClick>
              </a:rPr>
              <a:t> Getting on Board</a:t>
            </a:r>
            <a:endParaRPr lang="en-GB" sz="2400" dirty="0">
              <a:solidFill>
                <a:schemeClr val="tx1">
                  <a:lumMod val="95000"/>
                  <a:lumOff val="5000"/>
                </a:schemeClr>
              </a:solidFill>
              <a:latin typeface="+mn-lt"/>
            </a:endParaRPr>
          </a:p>
          <a:p>
            <a:pPr>
              <a:lnSpc>
                <a:spcPct val="100000"/>
              </a:lnSpc>
            </a:pPr>
            <a:r>
              <a:rPr lang="en-GB" sz="2400" dirty="0">
                <a:solidFill>
                  <a:schemeClr val="tx1">
                    <a:lumMod val="95000"/>
                    <a:lumOff val="5000"/>
                  </a:schemeClr>
                </a:solidFill>
                <a:latin typeface="+mn-lt"/>
                <a:hlinkClick r:id="rId5">
                  <a:extLst>
                    <a:ext uri="{A12FA001-AC4F-418D-AE19-62706E023703}">
                      <ahyp:hlinkClr xmlns:ahyp="http://schemas.microsoft.com/office/drawing/2018/hyperlinkcolor" val="tx"/>
                    </a:ext>
                  </a:extLst>
                </a:hlinkClick>
              </a:rPr>
              <a:t> NVCO</a:t>
            </a:r>
            <a:endParaRPr lang="en-GB" sz="2400" dirty="0">
              <a:solidFill>
                <a:schemeClr val="tx1">
                  <a:lumMod val="95000"/>
                  <a:lumOff val="5000"/>
                </a:schemeClr>
              </a:solidFill>
              <a:latin typeface="+mn-lt"/>
            </a:endParaRPr>
          </a:p>
          <a:p>
            <a:pPr>
              <a:lnSpc>
                <a:spcPct val="100000"/>
              </a:lnSpc>
            </a:pPr>
            <a:r>
              <a:rPr lang="en-GB" sz="2400" dirty="0">
                <a:solidFill>
                  <a:schemeClr val="tx1">
                    <a:lumMod val="95000"/>
                    <a:lumOff val="5000"/>
                  </a:schemeClr>
                </a:solidFill>
                <a:latin typeface="+mn-lt"/>
                <a:hlinkClick r:id="rId6">
                  <a:extLst>
                    <a:ext uri="{A12FA001-AC4F-418D-AE19-62706E023703}">
                      <ahyp:hlinkClr xmlns:ahyp="http://schemas.microsoft.com/office/drawing/2018/hyperlinkcolor" val="tx"/>
                    </a:ext>
                  </a:extLst>
                </a:hlinkClick>
              </a:rPr>
              <a:t> Reach Volunteering</a:t>
            </a:r>
            <a:endParaRPr lang="en-GB" sz="2400" dirty="0">
              <a:solidFill>
                <a:schemeClr val="tx1">
                  <a:lumMod val="95000"/>
                  <a:lumOff val="5000"/>
                </a:schemeClr>
              </a:solidFill>
              <a:latin typeface="+mn-lt"/>
            </a:endParaRPr>
          </a:p>
          <a:p>
            <a:pPr algn="l">
              <a:lnSpc>
                <a:spcPct val="100000"/>
              </a:lnSpc>
              <a:buFont typeface="Arial" panose="020B0604020202020204" pitchFamily="34" charset="0"/>
              <a:buChar char="•"/>
            </a:pPr>
            <a:r>
              <a:rPr lang="en-GB" sz="2400" i="0" dirty="0">
                <a:solidFill>
                  <a:schemeClr val="tx1">
                    <a:lumMod val="95000"/>
                    <a:lumOff val="5000"/>
                  </a:schemeClr>
                </a:solidFill>
                <a:effectLst/>
                <a:latin typeface="+mn-lt"/>
              </a:rPr>
              <a:t> </a:t>
            </a:r>
            <a:r>
              <a:rPr lang="en-GB" sz="2400" i="0" dirty="0">
                <a:solidFill>
                  <a:schemeClr val="tx1">
                    <a:lumMod val="95000"/>
                    <a:lumOff val="5000"/>
                  </a:schemeClr>
                </a:solidFill>
                <a:effectLst/>
                <a:latin typeface="+mn-lt"/>
                <a:hlinkClick r:id="rId7">
                  <a:extLst>
                    <a:ext uri="{A12FA001-AC4F-418D-AE19-62706E023703}">
                      <ahyp:hlinkClr xmlns:ahyp="http://schemas.microsoft.com/office/drawing/2018/hyperlinkcolor" val="tx"/>
                    </a:ext>
                  </a:extLst>
                </a:hlinkClick>
              </a:rPr>
              <a:t>The Institute of Chartered Accountants (ICAEW) </a:t>
            </a:r>
            <a:endParaRPr lang="en-GB" sz="2400" i="0" dirty="0">
              <a:solidFill>
                <a:schemeClr val="tx1">
                  <a:lumMod val="95000"/>
                  <a:lumOff val="5000"/>
                </a:schemeClr>
              </a:solidFill>
              <a:effectLst/>
              <a:latin typeface="+mn-lt"/>
            </a:endParaRPr>
          </a:p>
          <a:p>
            <a:pPr algn="l">
              <a:lnSpc>
                <a:spcPct val="100000"/>
              </a:lnSpc>
              <a:buFont typeface="Arial" panose="020B0604020202020204" pitchFamily="34" charset="0"/>
              <a:buChar char="•"/>
            </a:pPr>
            <a:r>
              <a:rPr lang="en-GB" sz="2400" dirty="0">
                <a:solidFill>
                  <a:schemeClr val="tx1">
                    <a:lumMod val="95000"/>
                    <a:lumOff val="5000"/>
                  </a:schemeClr>
                </a:solidFill>
                <a:latin typeface="+mn-lt"/>
                <a:hlinkClick r:id="rId8">
                  <a:extLst>
                    <a:ext uri="{A12FA001-AC4F-418D-AE19-62706E023703}">
                      <ahyp:hlinkClr xmlns:ahyp="http://schemas.microsoft.com/office/drawing/2018/hyperlinkcolor" val="tx"/>
                    </a:ext>
                  </a:extLst>
                </a:hlinkClick>
              </a:rPr>
              <a:t> Bar in the Community</a:t>
            </a:r>
            <a:r>
              <a:rPr lang="en-GB" sz="2400" b="0" i="0" dirty="0">
                <a:solidFill>
                  <a:schemeClr val="tx1">
                    <a:lumMod val="95000"/>
                    <a:lumOff val="5000"/>
                  </a:schemeClr>
                </a:solidFill>
                <a:effectLst/>
                <a:latin typeface="+mn-lt"/>
                <a:hlinkClick r:id="rId8">
                  <a:extLst>
                    <a:ext uri="{A12FA001-AC4F-418D-AE19-62706E023703}">
                      <ahyp:hlinkClr xmlns:ahyp="http://schemas.microsoft.com/office/drawing/2018/hyperlinkcolor" val="tx"/>
                    </a:ext>
                  </a:extLst>
                </a:hlinkClick>
              </a:rPr>
              <a:t> </a:t>
            </a:r>
            <a:r>
              <a:rPr lang="en-GB" sz="2400" b="0" i="0" dirty="0">
                <a:solidFill>
                  <a:schemeClr val="tx1">
                    <a:lumMod val="95000"/>
                    <a:lumOff val="5000"/>
                  </a:schemeClr>
                </a:solidFill>
                <a:effectLst/>
                <a:latin typeface="+mn-lt"/>
              </a:rPr>
              <a:t>for </a:t>
            </a:r>
            <a:r>
              <a:rPr lang="en-GB" sz="2400" i="0" dirty="0">
                <a:solidFill>
                  <a:schemeClr val="tx1">
                    <a:lumMod val="95000"/>
                    <a:lumOff val="5000"/>
                  </a:schemeClr>
                </a:solidFill>
                <a:effectLst/>
                <a:latin typeface="+mn-lt"/>
              </a:rPr>
              <a:t>legally qualified </a:t>
            </a:r>
            <a:r>
              <a:rPr lang="en-GB" sz="2400" b="0" i="0" dirty="0">
                <a:solidFill>
                  <a:schemeClr val="tx1">
                    <a:lumMod val="95000"/>
                    <a:lumOff val="5000"/>
                  </a:schemeClr>
                </a:solidFill>
                <a:effectLst/>
                <a:latin typeface="+mn-lt"/>
              </a:rPr>
              <a:t>trustees.</a:t>
            </a:r>
          </a:p>
          <a:p>
            <a:pPr algn="l">
              <a:lnSpc>
                <a:spcPct val="100000"/>
              </a:lnSpc>
              <a:buFont typeface="Arial" panose="020B0604020202020204" pitchFamily="34" charset="0"/>
              <a:buChar char="•"/>
            </a:pPr>
            <a:r>
              <a:rPr lang="en-GB" sz="2400" i="0" dirty="0">
                <a:solidFill>
                  <a:schemeClr val="tx1">
                    <a:lumMod val="95000"/>
                    <a:lumOff val="5000"/>
                  </a:schemeClr>
                </a:solidFill>
                <a:effectLst/>
                <a:latin typeface="+mn-lt"/>
                <a:hlinkClick r:id="rId9">
                  <a:extLst>
                    <a:ext uri="{A12FA001-AC4F-418D-AE19-62706E023703}">
                      <ahyp:hlinkClr xmlns:ahyp="http://schemas.microsoft.com/office/drawing/2018/hyperlinkcolor" val="tx"/>
                    </a:ext>
                  </a:extLst>
                </a:hlinkClick>
              </a:rPr>
              <a:t> The Media Trust </a:t>
            </a:r>
            <a:r>
              <a:rPr lang="en-GB" sz="2400" i="0" dirty="0">
                <a:solidFill>
                  <a:schemeClr val="tx1">
                    <a:lumMod val="95000"/>
                    <a:lumOff val="5000"/>
                  </a:schemeClr>
                </a:solidFill>
                <a:effectLst/>
                <a:latin typeface="+mn-lt"/>
              </a:rPr>
              <a:t>for </a:t>
            </a:r>
            <a:r>
              <a:rPr lang="en-GB" sz="2400" dirty="0">
                <a:solidFill>
                  <a:schemeClr val="tx1">
                    <a:lumMod val="95000"/>
                    <a:lumOff val="5000"/>
                  </a:schemeClr>
                </a:solidFill>
                <a:latin typeface="+mn-lt"/>
              </a:rPr>
              <a:t>communications volunteers</a:t>
            </a:r>
            <a:r>
              <a:rPr lang="en-GB" sz="2400" i="0" dirty="0">
                <a:solidFill>
                  <a:schemeClr val="tx1">
                    <a:lumMod val="95000"/>
                    <a:lumOff val="5000"/>
                  </a:schemeClr>
                </a:solidFill>
                <a:effectLst/>
                <a:latin typeface="+mn-lt"/>
              </a:rPr>
              <a:t>.</a:t>
            </a:r>
          </a:p>
          <a:p>
            <a:pPr>
              <a:lnSpc>
                <a:spcPct val="100000"/>
              </a:lnSpc>
            </a:pPr>
            <a:endParaRPr lang="en-GB" sz="2400" dirty="0">
              <a:solidFill>
                <a:schemeClr val="tx1">
                  <a:lumMod val="95000"/>
                  <a:lumOff val="5000"/>
                </a:schemeClr>
              </a:solidFill>
              <a:latin typeface="+mn-lt"/>
            </a:endParaRPr>
          </a:p>
          <a:p>
            <a:endParaRPr lang="en-GB" sz="3200" b="1"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E70C112-EC0F-4F97-BA49-84825A591E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78880"/>
            <a:ext cx="3154166" cy="837825"/>
          </a:xfrm>
          <a:prstGeom prst="rect">
            <a:avLst/>
          </a:prstGeom>
        </p:spPr>
      </p:pic>
      <p:sp>
        <p:nvSpPr>
          <p:cNvPr id="7" name="Title 9">
            <a:extLst>
              <a:ext uri="{FF2B5EF4-FFF2-40B4-BE49-F238E27FC236}">
                <a16:creationId xmlns:a16="http://schemas.microsoft.com/office/drawing/2014/main" id="{8E96ACE0-F661-4055-9357-8C7115E0EC73}"/>
              </a:ext>
            </a:extLst>
          </p:cNvPr>
          <p:cNvSpPr txBox="1">
            <a:spLocks/>
          </p:cNvSpPr>
          <p:nvPr/>
        </p:nvSpPr>
        <p:spPr>
          <a:xfrm>
            <a:off x="3195261" y="-146512"/>
            <a:ext cx="4017200" cy="1089061"/>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r>
              <a:rPr lang="en-GB" sz="3600" b="1" dirty="0">
                <a:solidFill>
                  <a:srgbClr val="303FDC"/>
                </a:solidFill>
                <a:latin typeface="Nunito Sans ExtraBold" pitchFamily="2" charset="77"/>
              </a:rPr>
              <a:t>Trustee Workshop</a:t>
            </a:r>
          </a:p>
        </p:txBody>
      </p:sp>
      <p:sp>
        <p:nvSpPr>
          <p:cNvPr id="8" name="TextBox 7">
            <a:extLst>
              <a:ext uri="{FF2B5EF4-FFF2-40B4-BE49-F238E27FC236}">
                <a16:creationId xmlns:a16="http://schemas.microsoft.com/office/drawing/2014/main" id="{8FBB82E2-AB7D-498A-B3BB-08832425B955}"/>
              </a:ext>
            </a:extLst>
          </p:cNvPr>
          <p:cNvSpPr txBox="1"/>
          <p:nvPr/>
        </p:nvSpPr>
        <p:spPr>
          <a:xfrm>
            <a:off x="565078" y="952823"/>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grpSp>
        <p:nvGrpSpPr>
          <p:cNvPr id="9" name="Group 8">
            <a:extLst>
              <a:ext uri="{FF2B5EF4-FFF2-40B4-BE49-F238E27FC236}">
                <a16:creationId xmlns:a16="http://schemas.microsoft.com/office/drawing/2014/main" id="{0771966F-F832-4E63-8A79-D667C1059724}"/>
              </a:ext>
            </a:extLst>
          </p:cNvPr>
          <p:cNvGrpSpPr/>
          <p:nvPr/>
        </p:nvGrpSpPr>
        <p:grpSpPr>
          <a:xfrm>
            <a:off x="10080000" y="936000"/>
            <a:ext cx="1418898" cy="5810897"/>
            <a:chOff x="10080000" y="936000"/>
            <a:chExt cx="1418898" cy="5810897"/>
          </a:xfrm>
        </p:grpSpPr>
        <p:pic>
          <p:nvPicPr>
            <p:cNvPr id="10" name="Picture 9" descr="A group of people standing on a hill with a sunset in the background&#10;&#10;Description automatically generated with low confidence">
              <a:extLst>
                <a:ext uri="{FF2B5EF4-FFF2-40B4-BE49-F238E27FC236}">
                  <a16:creationId xmlns:a16="http://schemas.microsoft.com/office/drawing/2014/main" id="{160DE547-9EFB-4E64-936D-8BE008509A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11" name="Picture 10" descr="A group of people on a mountain&#10;&#10;Description automatically generated with medium confidence">
              <a:extLst>
                <a:ext uri="{FF2B5EF4-FFF2-40B4-BE49-F238E27FC236}">
                  <a16:creationId xmlns:a16="http://schemas.microsoft.com/office/drawing/2014/main" id="{8D29BE49-2FE2-402D-BE0E-7C1DE14A938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2" name="Picture 11" descr="A group of people in a raft&#10;&#10;Description automatically generated with medium confidence">
              <a:extLst>
                <a:ext uri="{FF2B5EF4-FFF2-40B4-BE49-F238E27FC236}">
                  <a16:creationId xmlns:a16="http://schemas.microsoft.com/office/drawing/2014/main" id="{9CAE477D-0434-40E4-9716-9AA573DBCE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3" name="Picture 12" descr="A group of people riding bikes on a dirt road&#10;&#10;Description automatically generated">
              <a:extLst>
                <a:ext uri="{FF2B5EF4-FFF2-40B4-BE49-F238E27FC236}">
                  <a16:creationId xmlns:a16="http://schemas.microsoft.com/office/drawing/2014/main" id="{69E8E20D-A18A-4FAA-805D-BB126EC90FC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grpSp>
    </p:spTree>
    <p:extLst>
      <p:ext uri="{BB962C8B-B14F-4D97-AF65-F5344CB8AC3E}">
        <p14:creationId xmlns:p14="http://schemas.microsoft.com/office/powerpoint/2010/main" val="83439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22EFDEC-2CAD-418C-B64B-08565725154B}"/>
              </a:ext>
            </a:extLst>
          </p:cNvPr>
          <p:cNvSpPr>
            <a:spLocks noGrp="1"/>
          </p:cNvSpPr>
          <p:nvPr>
            <p:ph type="pic" sz="quarter" idx="11"/>
          </p:nvPr>
        </p:nvSpPr>
        <p:spPr/>
      </p:sp>
      <p:sp>
        <p:nvSpPr>
          <p:cNvPr id="3" name="Title 2">
            <a:extLst>
              <a:ext uri="{FF2B5EF4-FFF2-40B4-BE49-F238E27FC236}">
                <a16:creationId xmlns:a16="http://schemas.microsoft.com/office/drawing/2014/main" id="{887AEA16-E12B-4D3F-971B-72C7DB007AA4}"/>
              </a:ext>
            </a:extLst>
          </p:cNvPr>
          <p:cNvSpPr>
            <a:spLocks noGrp="1"/>
          </p:cNvSpPr>
          <p:nvPr>
            <p:ph type="ctrTitle"/>
          </p:nvPr>
        </p:nvSpPr>
        <p:spPr/>
        <p:txBody>
          <a:bodyPr/>
          <a:lstStyle/>
          <a:p>
            <a:endParaRPr lang="en-GB"/>
          </a:p>
        </p:txBody>
      </p:sp>
      <p:sp>
        <p:nvSpPr>
          <p:cNvPr id="4" name="Subtitle 3">
            <a:extLst>
              <a:ext uri="{FF2B5EF4-FFF2-40B4-BE49-F238E27FC236}">
                <a16:creationId xmlns:a16="http://schemas.microsoft.com/office/drawing/2014/main" id="{1C7C72F4-8E77-4BF5-AFF9-B268F721B354}"/>
              </a:ext>
            </a:extLst>
          </p:cNvPr>
          <p:cNvSpPr>
            <a:spLocks noGrp="1"/>
          </p:cNvSpPr>
          <p:nvPr>
            <p:ph type="subTitle" idx="4"/>
          </p:nvPr>
        </p:nvSpPr>
        <p:spPr/>
        <p:txBody>
          <a:bodyPr/>
          <a:lstStyle/>
          <a:p>
            <a:endParaRPr lang="en-GB"/>
          </a:p>
        </p:txBody>
      </p:sp>
      <p:sp>
        <p:nvSpPr>
          <p:cNvPr id="5" name="Text Placeholder 4">
            <a:extLst>
              <a:ext uri="{FF2B5EF4-FFF2-40B4-BE49-F238E27FC236}">
                <a16:creationId xmlns:a16="http://schemas.microsoft.com/office/drawing/2014/main" id="{5C221B21-8672-4CF1-A806-16044D942A0E}"/>
              </a:ext>
            </a:extLst>
          </p:cNvPr>
          <p:cNvSpPr>
            <a:spLocks noGrp="1"/>
          </p:cNvSpPr>
          <p:nvPr>
            <p:ph type="body" sz="quarter" idx="10"/>
          </p:nvPr>
        </p:nvSpPr>
        <p:spPr>
          <a:xfrm>
            <a:off x="565077" y="1620000"/>
            <a:ext cx="8821819" cy="4502943"/>
          </a:xfrm>
        </p:spPr>
        <p:txBody>
          <a:bodyPr/>
          <a:lstStyle/>
          <a:p>
            <a:pPr marL="10800" indent="0">
              <a:lnSpc>
                <a:spcPct val="150000"/>
              </a:lnSpc>
              <a:buNone/>
            </a:pPr>
            <a:r>
              <a:rPr lang="en-GB" sz="3200" dirty="0"/>
              <a:t>Discussion: 15 mins</a:t>
            </a:r>
          </a:p>
          <a:p>
            <a:pPr>
              <a:lnSpc>
                <a:spcPct val="150000"/>
              </a:lnSpc>
            </a:pPr>
            <a:r>
              <a:rPr lang="en-GB" sz="2800" dirty="0"/>
              <a:t> </a:t>
            </a:r>
            <a:r>
              <a:rPr lang="en-GB" sz="2800" dirty="0">
                <a:latin typeface="+mn-lt"/>
              </a:rPr>
              <a:t>Skills/ tasks you need</a:t>
            </a:r>
          </a:p>
          <a:p>
            <a:pPr>
              <a:lnSpc>
                <a:spcPct val="150000"/>
              </a:lnSpc>
            </a:pPr>
            <a:r>
              <a:rPr lang="en-GB" sz="2800" dirty="0">
                <a:latin typeface="+mn-lt"/>
              </a:rPr>
              <a:t> Recruitment plan – </a:t>
            </a:r>
            <a:r>
              <a:rPr lang="en-GB" sz="2800" dirty="0"/>
              <a:t>What would you do to recruit for 		        	      the above skills/ tasks?</a:t>
            </a:r>
          </a:p>
          <a:p>
            <a:pPr marL="0" lvl="1" indent="0">
              <a:lnSpc>
                <a:spcPct val="150000"/>
              </a:lnSpc>
              <a:buNone/>
            </a:pPr>
            <a:endParaRPr lang="en-GB" sz="2800"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313E9838-87D4-441E-839F-A97846DEA5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880"/>
            <a:ext cx="3154166" cy="837825"/>
          </a:xfrm>
          <a:prstGeom prst="rect">
            <a:avLst/>
          </a:prstGeom>
        </p:spPr>
      </p:pic>
      <p:sp>
        <p:nvSpPr>
          <p:cNvPr id="7" name="Title 9">
            <a:extLst>
              <a:ext uri="{FF2B5EF4-FFF2-40B4-BE49-F238E27FC236}">
                <a16:creationId xmlns:a16="http://schemas.microsoft.com/office/drawing/2014/main" id="{E7798D53-C5A4-4AE9-9ED9-2FC982DD1E6F}"/>
              </a:ext>
            </a:extLst>
          </p:cNvPr>
          <p:cNvSpPr txBox="1">
            <a:spLocks/>
          </p:cNvSpPr>
          <p:nvPr/>
        </p:nvSpPr>
        <p:spPr>
          <a:xfrm>
            <a:off x="3195261" y="-146512"/>
            <a:ext cx="4017200" cy="1089061"/>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r>
              <a:rPr lang="en-GB" sz="3600" b="1" dirty="0">
                <a:solidFill>
                  <a:srgbClr val="303FDC"/>
                </a:solidFill>
                <a:latin typeface="Nunito Sans ExtraBold" pitchFamily="2" charset="77"/>
              </a:rPr>
              <a:t>Trustee Workshop</a:t>
            </a:r>
          </a:p>
        </p:txBody>
      </p:sp>
      <p:sp>
        <p:nvSpPr>
          <p:cNvPr id="8" name="TextBox 7">
            <a:extLst>
              <a:ext uri="{FF2B5EF4-FFF2-40B4-BE49-F238E27FC236}">
                <a16:creationId xmlns:a16="http://schemas.microsoft.com/office/drawing/2014/main" id="{8B08AE06-58E0-4A19-893C-5539EC4CBFC3}"/>
              </a:ext>
            </a:extLst>
          </p:cNvPr>
          <p:cNvSpPr txBox="1"/>
          <p:nvPr/>
        </p:nvSpPr>
        <p:spPr>
          <a:xfrm>
            <a:off x="565078" y="952823"/>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grpSp>
        <p:nvGrpSpPr>
          <p:cNvPr id="9" name="Group 8">
            <a:extLst>
              <a:ext uri="{FF2B5EF4-FFF2-40B4-BE49-F238E27FC236}">
                <a16:creationId xmlns:a16="http://schemas.microsoft.com/office/drawing/2014/main" id="{54391D25-3D8B-4ACA-BC4F-0980E6E68CD0}"/>
              </a:ext>
            </a:extLst>
          </p:cNvPr>
          <p:cNvGrpSpPr/>
          <p:nvPr/>
        </p:nvGrpSpPr>
        <p:grpSpPr>
          <a:xfrm>
            <a:off x="10080000" y="936000"/>
            <a:ext cx="1418898" cy="5810897"/>
            <a:chOff x="10080000" y="936000"/>
            <a:chExt cx="1418898" cy="5810897"/>
          </a:xfrm>
        </p:grpSpPr>
        <p:pic>
          <p:nvPicPr>
            <p:cNvPr id="10" name="Picture 9" descr="A group of people standing on a hill with a sunset in the background&#10;&#10;Description automatically generated with low confidence">
              <a:extLst>
                <a:ext uri="{FF2B5EF4-FFF2-40B4-BE49-F238E27FC236}">
                  <a16:creationId xmlns:a16="http://schemas.microsoft.com/office/drawing/2014/main" id="{B28846BE-2161-4382-982A-D0EB115AE7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11" name="Picture 10" descr="A group of people on a mountain&#10;&#10;Description automatically generated with medium confidence">
              <a:extLst>
                <a:ext uri="{FF2B5EF4-FFF2-40B4-BE49-F238E27FC236}">
                  <a16:creationId xmlns:a16="http://schemas.microsoft.com/office/drawing/2014/main" id="{F49ED0FC-FC29-4BE5-8242-9C4F668A84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2" name="Picture 11" descr="A group of people in a raft&#10;&#10;Description automatically generated with medium confidence">
              <a:extLst>
                <a:ext uri="{FF2B5EF4-FFF2-40B4-BE49-F238E27FC236}">
                  <a16:creationId xmlns:a16="http://schemas.microsoft.com/office/drawing/2014/main" id="{0D355731-58BB-4C66-9BCB-9B1DBDAA1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3" name="Picture 12" descr="A group of people riding bikes on a dirt road&#10;&#10;Description automatically generated">
              <a:extLst>
                <a:ext uri="{FF2B5EF4-FFF2-40B4-BE49-F238E27FC236}">
                  <a16:creationId xmlns:a16="http://schemas.microsoft.com/office/drawing/2014/main" id="{995A9925-1A79-4829-9043-1FFB865F6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grpSp>
    </p:spTree>
    <p:extLst>
      <p:ext uri="{BB962C8B-B14F-4D97-AF65-F5344CB8AC3E}">
        <p14:creationId xmlns:p14="http://schemas.microsoft.com/office/powerpoint/2010/main" val="2146134955"/>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hatisit xmlns="64b4893e-c6b2-4b4a-a099-8a66717269b0" xsi:nil="true"/>
    <TaxCatchAll xmlns="44679093-c8e4-4d22-b60b-bfbade581e20" xsi:nil="true"/>
    <lcf76f155ced4ddcb4097134ff3c332f xmlns="64b4893e-c6b2-4b4a-a099-8a66717269b0">
      <Terms xmlns="http://schemas.microsoft.com/office/infopath/2007/PartnerControls"/>
    </lcf76f155ced4ddcb4097134ff3c332f>
    <SharedWithUsers xmlns="44679093-c8e4-4d22-b60b-bfbade581e20">
      <UserInfo>
        <DisplayName>Pete Jeffreys</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EADAC3DAF5454BBBA772D553734D73" ma:contentTypeVersion="14" ma:contentTypeDescription="Create a new document." ma:contentTypeScope="" ma:versionID="755a77258d90c0698dc7c5f503b9f6d9">
  <xsd:schema xmlns:xsd="http://www.w3.org/2001/XMLSchema" xmlns:xs="http://www.w3.org/2001/XMLSchema" xmlns:p="http://schemas.microsoft.com/office/2006/metadata/properties" xmlns:ns2="64b4893e-c6b2-4b4a-a099-8a66717269b0" xmlns:ns3="44679093-c8e4-4d22-b60b-bfbade581e20" targetNamespace="http://schemas.microsoft.com/office/2006/metadata/properties" ma:root="true" ma:fieldsID="f9da3256eecd25cbe79d10ca313ed415" ns2:_="" ns3:_="">
    <xsd:import namespace="64b4893e-c6b2-4b4a-a099-8a66717269b0"/>
    <xsd:import namespace="44679093-c8e4-4d22-b60b-bfbade581e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Whatisit"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4893e-c6b2-4b4a-a099-8a66717269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Whatisit" ma:index="15" nillable="true" ma:displayName="What is it" ma:description="Meeting poster" ma:format="Dropdown" ma:internalName="Whatisit">
      <xsd:simpleType>
        <xsd:restriction base="dms:Text">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d5a6fe-69cf-44c8-a339-d8c0669c328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679093-c8e4-4d22-b60b-bfbade581e2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62e8d25-919e-45e9-b5f4-4f7b126741c5}" ma:internalName="TaxCatchAll" ma:showField="CatchAllData" ma:web="44679093-c8e4-4d22-b60b-bfbade581e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365EDC-4776-44F7-930E-8FFE152165A3}">
  <ds:schemaRefs>
    <ds:schemaRef ds:uri="http://schemas.microsoft.com/office/2006/metadata/properties"/>
    <ds:schemaRef ds:uri="http://schemas.microsoft.com/office/infopath/2007/PartnerControls"/>
    <ds:schemaRef ds:uri="64b4893e-c6b2-4b4a-a099-8a66717269b0"/>
    <ds:schemaRef ds:uri="44679093-c8e4-4d22-b60b-bfbade581e20"/>
  </ds:schemaRefs>
</ds:datastoreItem>
</file>

<file path=customXml/itemProps2.xml><?xml version="1.0" encoding="utf-8"?>
<ds:datastoreItem xmlns:ds="http://schemas.openxmlformats.org/officeDocument/2006/customXml" ds:itemID="{8F760A2D-7199-456D-822C-9ABD54A7B1FE}">
  <ds:schemaRefs>
    <ds:schemaRef ds:uri="http://schemas.microsoft.com/sharepoint/v3/contenttype/forms"/>
  </ds:schemaRefs>
</ds:datastoreItem>
</file>

<file path=customXml/itemProps3.xml><?xml version="1.0" encoding="utf-8"?>
<ds:datastoreItem xmlns:ds="http://schemas.openxmlformats.org/officeDocument/2006/customXml" ds:itemID="{A42DB88B-5377-4419-BB0C-6CBBEE5A9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b4893e-c6b2-4b4a-a099-8a66717269b0"/>
    <ds:schemaRef ds:uri="44679093-c8e4-4d22-b60b-bfbade581e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scouts-powerpoint-template-small-file (8)</Template>
  <TotalTime>10803</TotalTime>
  <Words>430</Words>
  <Application>Microsoft Office PowerPoint</Application>
  <PresentationFormat>Widescreen</PresentationFormat>
  <Paragraphs>168</Paragraphs>
  <Slides>14</Slides>
  <Notes>9</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Trustee Workshop</vt:lpstr>
      <vt:lpstr>Trustee Workshop</vt:lpstr>
      <vt:lpstr>PowerPoint Presentation</vt:lpstr>
      <vt:lpstr>PowerPoint Presentation</vt:lpstr>
      <vt:lpstr>PowerPoint Presentation</vt:lpstr>
      <vt:lpstr>PowerPoint Presentation</vt:lpstr>
      <vt:lpstr>PowerPoint Presentation</vt:lpstr>
      <vt:lpstr>PowerPoint Presentation</vt:lpstr>
      <vt:lpstr>Trustee Workshop</vt:lpstr>
      <vt:lpstr>Trustee Workshop</vt:lpstr>
      <vt:lpstr>PowerPoint Presentation</vt:lpstr>
      <vt:lpstr>Trustee Workshop</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James</dc:creator>
  <cp:lastModifiedBy>Becky Eytle</cp:lastModifiedBy>
  <cp:revision>126</cp:revision>
  <dcterms:created xsi:type="dcterms:W3CDTF">2018-11-07T13:00:15Z</dcterms:created>
  <dcterms:modified xsi:type="dcterms:W3CDTF">2022-11-18T20:18:06Z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0x010100B9EADAC3DAF5454BBBA772D553734D73</vt:lpwstr>
  </property>
</Properties>
</file>